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29"/>
  </p:notesMasterIdLst>
  <p:sldIdLst>
    <p:sldId id="256" r:id="rId2"/>
    <p:sldId id="258" r:id="rId3"/>
    <p:sldId id="323" r:id="rId4"/>
    <p:sldId id="275" r:id="rId5"/>
    <p:sldId id="322" r:id="rId6"/>
    <p:sldId id="558" r:id="rId7"/>
    <p:sldId id="410" r:id="rId8"/>
    <p:sldId id="562" r:id="rId9"/>
    <p:sldId id="411" r:id="rId10"/>
    <p:sldId id="413" r:id="rId11"/>
    <p:sldId id="560" r:id="rId12"/>
    <p:sldId id="575" r:id="rId13"/>
    <p:sldId id="576" r:id="rId14"/>
    <p:sldId id="572" r:id="rId15"/>
    <p:sldId id="573" r:id="rId16"/>
    <p:sldId id="564" r:id="rId17"/>
    <p:sldId id="571" r:id="rId18"/>
    <p:sldId id="563" r:id="rId19"/>
    <p:sldId id="580" r:id="rId20"/>
    <p:sldId id="586" r:id="rId21"/>
    <p:sldId id="577" r:id="rId22"/>
    <p:sldId id="578" r:id="rId23"/>
    <p:sldId id="579" r:id="rId24"/>
    <p:sldId id="582" r:id="rId25"/>
    <p:sldId id="581" r:id="rId26"/>
    <p:sldId id="587" r:id="rId27"/>
    <p:sldId id="320" r:id="rId28"/>
  </p:sldIdLst>
  <p:sldSz cx="24384000" cy="13716000"/>
  <p:notesSz cx="6858000" cy="9144000"/>
  <p:embeddedFontLst>
    <p:embeddedFont>
      <p:font typeface="Century Gothic" panose="020B0502020202020204" pitchFamily="34" charset="0"/>
      <p:regular r:id="rId30"/>
      <p:bold r:id="rId31"/>
      <p:italic r:id="rId32"/>
      <p:boldItalic r:id="rId33"/>
    </p:embeddedFont>
    <p:embeddedFont>
      <p:font typeface="Helvetica Neue" panose="020B0604020202020204" charset="0"/>
      <p:regular r:id="rId34"/>
      <p:bold r:id="rId35"/>
      <p:italic r:id="rId36"/>
      <p:boldItalic r:id="rId37"/>
    </p:embeddedFont>
    <p:embeddedFont>
      <p:font typeface="Helvetica Neue Light" panose="020B0604020202020204" charset="0"/>
      <p:regular r:id="rId38"/>
      <p:bold r:id="rId39"/>
      <p:italic r:id="rId40"/>
      <p:boldItalic r:id="rId41"/>
    </p:embeddedFont>
    <p:embeddedFont>
      <p:font typeface="Nunito Sans" panose="00000500000000000000" pitchFamily="2" charset="0"/>
      <p:regular r:id="rId42"/>
      <p:bold r:id="rId43"/>
      <p:italic r:id="rId44"/>
      <p:boldItalic r:id="rId45"/>
    </p:embeddedFont>
    <p:embeddedFont>
      <p:font typeface="Nunito Sans Light" panose="00000400000000000000" pitchFamily="2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8FC"/>
    <a:srgbClr val="000000"/>
    <a:srgbClr val="633276"/>
    <a:srgbClr val="00517F"/>
    <a:srgbClr val="7C3F95"/>
    <a:srgbClr val="085358"/>
    <a:srgbClr val="C8BEE4"/>
    <a:srgbClr val="F9FAFE"/>
    <a:srgbClr val="F1F4FB"/>
    <a:srgbClr val="0B74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85" autoAdjust="0"/>
    <p:restoredTop sz="94712" autoAdjust="0"/>
  </p:normalViewPr>
  <p:slideViewPr>
    <p:cSldViewPr snapToGrid="0">
      <p:cViewPr varScale="1">
        <p:scale>
          <a:sx n="53" d="100"/>
          <a:sy n="53" d="100"/>
        </p:scale>
        <p:origin x="630" y="90"/>
      </p:cViewPr>
      <p:guideLst/>
    </p:cSldViewPr>
  </p:slideViewPr>
  <p:outlineViewPr>
    <p:cViewPr>
      <p:scale>
        <a:sx n="33" d="100"/>
        <a:sy n="33" d="100"/>
      </p:scale>
      <p:origin x="0" y="-665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otaledger/MAM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iotaledger/mam.client.js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otaledger/MAM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iotaledger/mam.client.js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eb0be8dd9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eb0be8dd9_0_1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RUST: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https://github.com/iotaledger/MAM</a:t>
            </a:r>
            <a:br>
              <a:rPr lang="en-US" dirty="0">
                <a:solidFill>
                  <a:schemeClr val="dk1"/>
                </a:solidFill>
              </a:rPr>
            </a:br>
            <a:r>
              <a:rPr lang="en-US" dirty="0" err="1">
                <a:solidFill>
                  <a:schemeClr val="dk1"/>
                </a:solidFill>
              </a:rPr>
              <a:t>Javascript</a:t>
            </a:r>
            <a:r>
              <a:rPr lang="en-US" dirty="0">
                <a:solidFill>
                  <a:schemeClr val="dk1"/>
                </a:solidFill>
              </a:rPr>
              <a:t>: 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https://github.com/iotaledger/mam.client.js</a:t>
            </a:r>
            <a:endParaRPr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9246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eb0be8dd9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eb0be8dd9_0_1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RUST: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https://github.com/iotaledger/MAM</a:t>
            </a:r>
            <a:br>
              <a:rPr lang="en-US" dirty="0">
                <a:solidFill>
                  <a:schemeClr val="dk1"/>
                </a:solidFill>
              </a:rPr>
            </a:br>
            <a:r>
              <a:rPr lang="en-US" dirty="0" err="1">
                <a:solidFill>
                  <a:schemeClr val="dk1"/>
                </a:solidFill>
              </a:rPr>
              <a:t>Javascript</a:t>
            </a:r>
            <a:r>
              <a:rPr lang="en-US" dirty="0">
                <a:solidFill>
                  <a:schemeClr val="dk1"/>
                </a:solidFill>
              </a:rPr>
              <a:t>: 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https://github.com/iotaledger/mam.client.js</a:t>
            </a:r>
            <a:endParaRPr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7914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2604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05370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c7391a6cb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c7391a6cb_0_3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3601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c7391a6cb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c7391a6cb_0_3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25224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b0be8dd9_0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g3eb0be8dd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8119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8551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8579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4460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b0be8dd9_0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g3eb0be8dd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05235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5966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1.bin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&amp; Subtitl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" descr="Shape 1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1227" y="1005"/>
            <a:ext cx="24526455" cy="1371399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title"/>
          </p:nvPr>
        </p:nvSpPr>
        <p:spPr>
          <a:xfrm>
            <a:off x="2117961" y="7718709"/>
            <a:ext cx="20828001" cy="1364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Font typeface="Helvetica Neue Light"/>
              <a:buNone/>
              <a:defRPr sz="68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Center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 descr="Shape 1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90" y="-30525"/>
            <a:ext cx="24492469" cy="1377705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896442" y="4533900"/>
            <a:ext cx="16591116" cy="464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Font typeface="Helvetica Neue Light"/>
              <a:buNone/>
              <a:defRPr sz="68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pic>
        <p:nvPicPr>
          <p:cNvPr id="19" name="Google Shape;19;p3" descr="Shape 167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35709" y="620865"/>
            <a:ext cx="2273358" cy="118914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Top">
  <p:cSld name="Title - Top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 descr="Shape 122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3595"/>
          <a:stretch/>
        </p:blipFill>
        <p:spPr>
          <a:xfrm>
            <a:off x="1562224" y="0"/>
            <a:ext cx="4843962" cy="2581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5" descr="Shape 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3611" y="12703471"/>
            <a:ext cx="24511223" cy="1014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5" descr="Shape 125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55084" y="12937597"/>
            <a:ext cx="2154229" cy="54668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2768074" y="372002"/>
            <a:ext cx="18847853" cy="228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200"/>
              <a:buFont typeface="Helvetica Neue"/>
              <a:buNone/>
              <a:defRPr sz="82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799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marL="457200" marR="0" lvl="0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 Page">
  <p:cSld name="Closing Pag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1689099" y="5381350"/>
            <a:ext cx="21005801" cy="1242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Font typeface="Helvetica Neue Light"/>
              <a:buNone/>
              <a:defRPr sz="68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200755" y="6692093"/>
            <a:ext cx="15982490" cy="165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/>
          <a:lstStyle>
            <a:lvl1pPr marL="457200" marR="0" lvl="0" indent="-228600" algn="ctr" rtl="0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  <p:grpSp>
        <p:nvGrpSpPr>
          <p:cNvPr id="34" name="Google Shape;34;p6"/>
          <p:cNvGrpSpPr/>
          <p:nvPr/>
        </p:nvGrpSpPr>
        <p:grpSpPr>
          <a:xfrm>
            <a:off x="-11508" y="-6475"/>
            <a:ext cx="24407016" cy="13728948"/>
            <a:chOff x="0" y="0"/>
            <a:chExt cx="24407016" cy="13728948"/>
          </a:xfrm>
        </p:grpSpPr>
        <p:pic>
          <p:nvPicPr>
            <p:cNvPr id="35" name="Google Shape;35;p6" descr="Shape 73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24407016" cy="13728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6" descr="Shape 735"/>
            <p:cNvPicPr preferRelativeResize="0"/>
            <p:nvPr/>
          </p:nvPicPr>
          <p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034007" y="9704259"/>
              <a:ext cx="2339008" cy="22349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Google Shape;37;p6"/>
            <p:cNvSpPr txBox="1"/>
            <p:nvPr/>
          </p:nvSpPr>
          <p:spPr>
            <a:xfrm>
              <a:off x="1453829" y="1730781"/>
              <a:ext cx="21499500" cy="158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125" tIns="17125" rIns="17125" bIns="171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300"/>
                <a:buFont typeface="Century Gothic"/>
                <a:buNone/>
              </a:pPr>
              <a:r>
                <a:rPr lang="en-US" sz="9300" b="0" i="0" u="none" strike="noStrike" cap="none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Questions?</a:t>
              </a:r>
              <a:endParaRPr/>
            </a:p>
          </p:txBody>
        </p:sp>
      </p:grpSp>
      <p:sp>
        <p:nvSpPr>
          <p:cNvPr id="38" name="Google Shape;38;p6"/>
          <p:cNvSpPr txBox="1">
            <a:spLocks noGrp="1"/>
          </p:cNvSpPr>
          <p:nvPr>
            <p:ph type="title" idx="2"/>
          </p:nvPr>
        </p:nvSpPr>
        <p:spPr>
          <a:xfrm>
            <a:off x="4463100" y="5066800"/>
            <a:ext cx="15457800" cy="1704600"/>
          </a:xfrm>
          <a:prstGeom prst="rect">
            <a:avLst/>
          </a:prstGeom>
        </p:spPr>
        <p:txBody>
          <a:bodyPr spcFirstLastPara="1" wrap="square" lIns="50800" tIns="50800" rIns="50800" bIns="50800" anchor="t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ubTitle" idx="3"/>
          </p:nvPr>
        </p:nvSpPr>
        <p:spPr>
          <a:xfrm>
            <a:off x="5799100" y="6527663"/>
            <a:ext cx="13518000" cy="19791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50800" tIns="50800" rIns="50800" bIns="50800" anchor="t" anchorCtr="0"/>
          <a:lstStyle>
            <a:lvl1pPr lvl="0" algn="ctr">
              <a:spcBef>
                <a:spcPts val="590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59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59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59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59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59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59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59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59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eyond Block">
  <p:cSld name="Beyond Bloc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7" descr="Shape 3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8400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Middle">
  <p:cSld name="Title - Middl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1689099" y="-65566"/>
            <a:ext cx="21005801" cy="228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799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marL="457200" marR="0" lvl="0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- Vertical">
  <p:cSld name="Photo - Vertical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9" descr="Shape 446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"/>
            <a:ext cx="11582881" cy="137160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" name="Google Shape;49;p9"/>
          <p:cNvCxnSpPr/>
          <p:nvPr/>
        </p:nvCxnSpPr>
        <p:spPr>
          <a:xfrm>
            <a:off x="1543452" y="4703136"/>
            <a:ext cx="2" cy="187502"/>
          </a:xfrm>
          <a:prstGeom prst="straightConnector1">
            <a:avLst/>
          </a:prstGeom>
          <a:noFill/>
          <a:ln w="9525" cap="flat" cmpd="sng">
            <a:solidFill>
              <a:srgbClr val="B4B4B4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0" name="Google Shape;50;p9"/>
          <p:cNvSpPr txBox="1">
            <a:spLocks noGrp="1"/>
          </p:cNvSpPr>
          <p:nvPr>
            <p:ph type="body" idx="1"/>
          </p:nvPr>
        </p:nvSpPr>
        <p:spPr>
          <a:xfrm>
            <a:off x="13245745" y="5874736"/>
            <a:ext cx="10223501" cy="572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5400"/>
              <a:buFont typeface="Helvetica Neue"/>
              <a:buNone/>
              <a:defRPr sz="5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13245745" y="3702953"/>
            <a:ext cx="10223501" cy="149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200"/>
              <a:buFont typeface="Helvetica Neue"/>
              <a:buNone/>
              <a:defRPr sz="82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2"/>
          </p:nvPr>
        </p:nvSpPr>
        <p:spPr>
          <a:xfrm>
            <a:off x="-806" y="-34262"/>
            <a:ext cx="11584492" cy="13784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marL="457200" marR="0" lvl="0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w/ footer">
  <p:cSld name="Blank w/ foot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0" descr="Shape 1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3611" y="12703471"/>
            <a:ext cx="24511223" cy="1014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0" descr="Shape 125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55084" y="12937597"/>
            <a:ext cx="2154229" cy="54668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8 colum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kt 17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915858631"/>
              </p:ext>
            </p:extLst>
          </p:nvPr>
        </p:nvGraphicFramePr>
        <p:xfrm>
          <a:off x="4236" y="4236"/>
          <a:ext cx="4232" cy="4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18" name="Objekt 17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36" y="4236"/>
                        <a:ext cx="4232" cy="42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Bildplatzhalter 14"/>
          <p:cNvSpPr>
            <a:spLocks noGrp="1"/>
          </p:cNvSpPr>
          <p:nvPr>
            <p:ph type="pic" sz="quarter" idx="14" hasCustomPrompt="1"/>
          </p:nvPr>
        </p:nvSpPr>
        <p:spPr>
          <a:xfrm>
            <a:off x="503771" y="1176868"/>
            <a:ext cx="17009531" cy="12052301"/>
          </a:xfrm>
          <a:solidFill>
            <a:schemeClr val="accent6"/>
          </a:solidFill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8-column picture from </a:t>
            </a:r>
            <a:r>
              <a:rPr lang="en-US" dirty="0" err="1"/>
              <a:t>imagepack</a:t>
            </a:r>
            <a:endParaRPr lang="en-GB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18481043" y="1689103"/>
            <a:ext cx="4395893" cy="738664"/>
          </a:xfrm>
        </p:spPr>
        <p:txBody>
          <a:bodyPr/>
          <a:lstStyle>
            <a:lvl1pPr>
              <a:defRPr sz="5333" b="1"/>
            </a:lvl1pPr>
          </a:lstStyle>
          <a:p>
            <a:r>
              <a:rPr lang="en-GB" dirty="0"/>
              <a:t>Headline</a:t>
            </a:r>
          </a:p>
        </p:txBody>
      </p:sp>
      <p:sp>
        <p:nvSpPr>
          <p:cNvPr id="10" name="Datumsplatzhalter 28"/>
          <p:cNvSpPr>
            <a:spLocks noGrp="1"/>
          </p:cNvSpPr>
          <p:nvPr>
            <p:ph type="dt" sz="half" idx="2"/>
          </p:nvPr>
        </p:nvSpPr>
        <p:spPr>
          <a:xfrm>
            <a:off x="6879168" y="13343482"/>
            <a:ext cx="102592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1600" b="1" smtClean="0">
                <a:solidFill>
                  <a:srgbClr val="000000"/>
                </a:solidFill>
              </a:defRPr>
            </a:lvl1pPr>
          </a:lstStyle>
          <a:p>
            <a:pPr defTabSz="1828823"/>
            <a:fld id="{7E353F6D-59FD-4B84-9AE5-EF1F64D065D6}" type="datetime1">
              <a:rPr lang="en-GB" smtClean="0"/>
              <a:pPr defTabSz="1828823"/>
              <a:t>19/01/2020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8481043" y="3373970"/>
            <a:ext cx="4395893" cy="3090333"/>
          </a:xfrm>
        </p:spPr>
        <p:txBody>
          <a:bodyPr/>
          <a:lstStyle/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1708FC10-F46A-4567-9EE3-A40625FD011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91600" y="230231"/>
            <a:ext cx="1920000" cy="664797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474139" indent="0">
              <a:buNone/>
              <a:defRPr sz="1600" b="1">
                <a:solidFill>
                  <a:schemeClr val="accent1"/>
                </a:solidFill>
              </a:defRPr>
            </a:lvl2pPr>
            <a:lvl3pPr marL="965212" indent="0">
              <a:buNone/>
              <a:defRPr sz="1600" b="1">
                <a:solidFill>
                  <a:schemeClr val="accent1"/>
                </a:solidFill>
              </a:defRPr>
            </a:lvl3pPr>
            <a:lvl4pPr marL="1439351" indent="0">
              <a:buNone/>
              <a:defRPr sz="1600" b="1">
                <a:solidFill>
                  <a:schemeClr val="accent1"/>
                </a:solidFill>
              </a:defRPr>
            </a:lvl4pPr>
            <a:lvl5pPr marL="1913491" indent="0">
              <a:buNone/>
              <a:defRPr sz="16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Type here if </a:t>
            </a:r>
          </a:p>
          <a:p>
            <a:pPr lvl="0"/>
            <a:r>
              <a:rPr lang="en-US" dirty="0"/>
              <a:t>add info needed </a:t>
            </a:r>
          </a:p>
          <a:p>
            <a:pPr lvl="0"/>
            <a:r>
              <a:rPr lang="en-US" dirty="0"/>
              <a:t>for this slide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02D1EBE-CF1D-4531-931D-8EDA8C7EFF7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Type here if  add info needed  for every slide</a:t>
            </a:r>
            <a:endParaRPr lang="en-US" dirty="0"/>
          </a:p>
        </p:txBody>
      </p: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3168D79F-165E-4827-9B2C-0C71E869629C}"/>
              </a:ext>
            </a:extLst>
          </p:cNvPr>
          <p:cNvCxnSpPr/>
          <p:nvPr userDrawn="1"/>
        </p:nvCxnSpPr>
        <p:spPr bwMode="gray">
          <a:xfrm flipH="1">
            <a:off x="17582734" y="1052547"/>
            <a:ext cx="17541" cy="1229093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  <p:extLst>
      <p:ext uri="{BB962C8B-B14F-4D97-AF65-F5344CB8AC3E}">
        <p14:creationId xmlns:p14="http://schemas.microsoft.com/office/powerpoint/2010/main" val="25006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 descr="Shape 12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-63611" y="12703471"/>
            <a:ext cx="24511223" cy="1014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 descr="Shape 125"/>
          <p:cNvPicPr preferRelativeResize="0"/>
          <p:nvPr/>
        </p:nvPicPr>
        <p:blipFill rotWithShape="1">
          <a:blip r:embed="rId1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55084" y="12937597"/>
            <a:ext cx="2154230" cy="546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1" descr="Shape 17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0" y="1"/>
            <a:ext cx="24384000" cy="215486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>
            <a:spLocks noGrp="1"/>
          </p:cNvSpPr>
          <p:nvPr>
            <p:ph type="title"/>
          </p:nvPr>
        </p:nvSpPr>
        <p:spPr>
          <a:xfrm>
            <a:off x="1689099" y="-65566"/>
            <a:ext cx="21005801" cy="228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799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marL="457200" marR="0" lvl="0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lvarium.org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docs.iota.org/docs/blueprints/0.1/data-marketplace/overview" TargetMode="External"/><Relationship Id="rId4" Type="http://schemas.openxmlformats.org/officeDocument/2006/relationships/hyperlink" Target="https://industrymarketplace.net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hyperlink" Target="https://docs.iota.org/docs/client-libraries/0.1/mam/introduction/overview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microsoft.com/office/2007/relationships/hdphoto" Target="../media/hdphoto3.wdp"/><Relationship Id="rId5" Type="http://schemas.openxmlformats.org/officeDocument/2006/relationships/image" Target="../media/image56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iota.org/integrate-hyperledger-fabric-with-the-iota-tangle-9bc3ac873e82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3.png"/><Relationship Id="rId7" Type="http://schemas.microsoft.com/office/2007/relationships/hdphoto" Target="../media/hdphoto5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microsoft.com/office/2007/relationships/hdphoto" Target="../media/hdphoto4.wdp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67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png"/><Relationship Id="rId9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7" Type="http://schemas.openxmlformats.org/officeDocument/2006/relationships/image" Target="../media/image7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Relationship Id="rId4" Type="http://schemas.openxmlformats.org/officeDocument/2006/relationships/hyperlink" Target="https://eprint.iacr.org/2011/191.pdf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gif"/><Relationship Id="rId4" Type="http://schemas.openxmlformats.org/officeDocument/2006/relationships/image" Target="../media/image12.png"/><Relationship Id="rId9" Type="http://schemas.openxmlformats.org/officeDocument/2006/relationships/hyperlink" Target="https://docs.iota.org/docs/getting-started/0.1/network/the-tangl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hyperlink" Target="http://iotaarchive.com/listing.html" TargetMode="External"/><Relationship Id="rId16" Type="http://schemas.openxmlformats.org/officeDocument/2006/relationships/image" Target="../media/image4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jpeg"/><Relationship Id="rId10" Type="http://schemas.openxmlformats.org/officeDocument/2006/relationships/image" Target="../media/image35.sv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7001DB-B352-4098-896E-BF7F8A2A4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6400" dirty="0">
                <a:solidFill>
                  <a:schemeClr val="lt1"/>
                </a:solidFill>
                <a:latin typeface="Nunito Sans" panose="00000500000000000000" pitchFamily="2" charset="0"/>
              </a:rPr>
              <a:t>DLT </a:t>
            </a:r>
            <a:r>
              <a:rPr lang="de-DE" sz="6400" dirty="0" err="1">
                <a:solidFill>
                  <a:schemeClr val="lt1"/>
                </a:solidFill>
                <a:latin typeface="Nunito Sans" panose="00000500000000000000" pitchFamily="2" charset="0"/>
              </a:rPr>
              <a:t>enables</a:t>
            </a:r>
            <a:r>
              <a:rPr lang="de-DE" sz="6400" dirty="0">
                <a:solidFill>
                  <a:schemeClr val="lt1"/>
                </a:solidFill>
                <a:latin typeface="Nunito Sans" panose="00000500000000000000" pitchFamily="2" charset="0"/>
              </a:rPr>
              <a:t> „Next Generation of </a:t>
            </a:r>
            <a:r>
              <a:rPr lang="de-DE" sz="6400" dirty="0" err="1">
                <a:solidFill>
                  <a:schemeClr val="lt1"/>
                </a:solidFill>
                <a:latin typeface="Nunito Sans" panose="00000500000000000000" pitchFamily="2" charset="0"/>
              </a:rPr>
              <a:t>the</a:t>
            </a:r>
            <a:r>
              <a:rPr lang="de-DE" sz="6400" dirty="0">
                <a:solidFill>
                  <a:schemeClr val="lt1"/>
                </a:solidFill>
                <a:latin typeface="Nunito Sans" panose="00000500000000000000" pitchFamily="2" charset="0"/>
              </a:rPr>
              <a:t> </a:t>
            </a:r>
            <a:r>
              <a:rPr lang="de-DE" sz="6400" dirty="0" err="1">
                <a:solidFill>
                  <a:schemeClr val="lt1"/>
                </a:solidFill>
                <a:latin typeface="Nunito Sans" panose="00000500000000000000" pitchFamily="2" charset="0"/>
              </a:rPr>
              <a:t>IoT</a:t>
            </a:r>
            <a:r>
              <a:rPr lang="de-DE" sz="6400" dirty="0">
                <a:solidFill>
                  <a:schemeClr val="lt1"/>
                </a:solidFill>
                <a:latin typeface="Nunito Sans" panose="00000500000000000000" pitchFamily="2" charset="0"/>
              </a:rPr>
              <a:t>“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7B896644-7E9B-41E2-9209-04E767F469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6173" y="2467684"/>
            <a:ext cx="19551651" cy="983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88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89734E-9867-486B-83F0-D38C135F12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5088"/>
            <a:ext cx="21005800" cy="2286001"/>
          </a:xfrm>
        </p:spPr>
        <p:txBody>
          <a:bodyPr/>
          <a:lstStyle/>
          <a:p>
            <a:r>
              <a:rPr lang="de-DE" dirty="0"/>
              <a:t>Project </a:t>
            </a:r>
            <a:r>
              <a:rPr lang="de-DE" dirty="0" err="1"/>
              <a:t>Alvarium</a:t>
            </a:r>
            <a:endParaRPr lang="de-DE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6869B7A-FC50-42E4-83A8-8F0CD860A2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429" r="15321"/>
          <a:stretch/>
        </p:blipFill>
        <p:spPr bwMode="auto">
          <a:xfrm>
            <a:off x="0" y="0"/>
            <a:ext cx="24383999" cy="1269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3E3413C9-33D4-4C36-80B3-E356E5CA3CCF}"/>
              </a:ext>
            </a:extLst>
          </p:cNvPr>
          <p:cNvSpPr/>
          <p:nvPr/>
        </p:nvSpPr>
        <p:spPr>
          <a:xfrm>
            <a:off x="20602826" y="12159734"/>
            <a:ext cx="2364750" cy="369332"/>
          </a:xfrm>
          <a:prstGeom prst="rect">
            <a:avLst/>
          </a:prstGeom>
          <a:solidFill>
            <a:srgbClr val="F6F8FC"/>
          </a:solidFill>
        </p:spPr>
        <p:txBody>
          <a:bodyPr wrap="none">
            <a:spAutoFit/>
          </a:bodyPr>
          <a:lstStyle/>
          <a:p>
            <a:r>
              <a:rPr lang="de-DE" sz="1800" dirty="0">
                <a:hlinkClick r:id="rId3"/>
              </a:rPr>
              <a:t> https://alvarium.org/</a:t>
            </a:r>
            <a:endParaRPr lang="de-DE" sz="1800" dirty="0">
              <a:latin typeface="Nunito Sa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863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24CD4F-50A6-428E-A791-FC3CC146C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</a:t>
            </a:r>
            <a:r>
              <a:rPr lang="de-DE" dirty="0" err="1"/>
              <a:t>Alvarium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9C7FB9-ECC9-40A5-A1C9-54E6012A3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sz="3200" b="1" u="sng" dirty="0">
                <a:latin typeface="Nunito Sans" panose="020B0604020202020204" charset="0"/>
              </a:rPr>
              <a:t>Project Mission</a:t>
            </a:r>
          </a:p>
          <a:p>
            <a:pPr marL="571500" indent="-571500"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Nunito Sans" panose="020B0604020202020204" charset="0"/>
              </a:rPr>
              <a:t>Create framework and open APIs and bind </a:t>
            </a:r>
            <a:br>
              <a:rPr lang="en-US" sz="2800" dirty="0">
                <a:latin typeface="Nunito Sans" panose="020B0604020202020204" charset="0"/>
              </a:rPr>
            </a:br>
            <a:r>
              <a:rPr lang="en-US" sz="2800" dirty="0">
                <a:latin typeface="Nunito Sans" panose="020B0604020202020204" charset="0"/>
              </a:rPr>
              <a:t>together existing trust insertion technologies</a:t>
            </a:r>
          </a:p>
          <a:p>
            <a:pPr marL="571500" indent="-571500"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Nunito Sans" panose="020B0604020202020204" charset="0"/>
              </a:rPr>
              <a:t>Develop confidence score algorithms</a:t>
            </a:r>
          </a:p>
          <a:p>
            <a:pPr marL="0" lvl="0" indent="0">
              <a:buNone/>
            </a:pPr>
            <a:r>
              <a:rPr lang="en-US" sz="3200" b="1" u="sng" dirty="0">
                <a:latin typeface="Nunito Sans" panose="020B0604020202020204" charset="0"/>
              </a:rPr>
              <a:t>Data Confidence Fabrics</a:t>
            </a:r>
          </a:p>
          <a:p>
            <a:pPr marL="571500" indent="-571500"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Nunito Sans" panose="020B0604020202020204" charset="0"/>
              </a:rPr>
              <a:t>Collection of trust insertion technologies delivering </a:t>
            </a:r>
            <a:br>
              <a:rPr lang="en-US" sz="2800" dirty="0">
                <a:latin typeface="Nunito Sans" panose="020B0604020202020204" charset="0"/>
              </a:rPr>
            </a:br>
            <a:r>
              <a:rPr lang="en-US" sz="2800" dirty="0">
                <a:latin typeface="Nunito Sans" panose="020B0604020202020204" charset="0"/>
              </a:rPr>
              <a:t>data to applications with measurable confidence</a:t>
            </a:r>
          </a:p>
          <a:p>
            <a:pPr marL="571500" indent="-571500">
              <a:buSzPct val="100000"/>
              <a:buFont typeface="Arial" panose="020B0604020202020204" pitchFamily="34" charset="0"/>
              <a:buChar char="•"/>
            </a:pPr>
            <a:r>
              <a:rPr lang="en-US" sz="2800" b="1" dirty="0">
                <a:latin typeface="Nunito Sans" panose="020B0604020202020204" charset="0"/>
              </a:rPr>
              <a:t>Scale trust across heterogeneous systems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7386834-7916-424F-8546-740B9DF43317}"/>
              </a:ext>
            </a:extLst>
          </p:cNvPr>
          <p:cNvGrpSpPr/>
          <p:nvPr/>
        </p:nvGrpSpPr>
        <p:grpSpPr>
          <a:xfrm>
            <a:off x="13148048" y="3767328"/>
            <a:ext cx="9036322" cy="8469390"/>
            <a:chOff x="5932062" y="703572"/>
            <a:chExt cx="5789524" cy="5426294"/>
          </a:xfrm>
        </p:grpSpPr>
        <p:sp>
          <p:nvSpPr>
            <p:cNvPr id="6" name="Arrow: Bent 40">
              <a:extLst>
                <a:ext uri="{FF2B5EF4-FFF2-40B4-BE49-F238E27FC236}">
                  <a16:creationId xmlns:a16="http://schemas.microsoft.com/office/drawing/2014/main" id="{8E4FE374-F474-40AC-80B6-A5062967E172}"/>
                </a:ext>
              </a:extLst>
            </p:cNvPr>
            <p:cNvSpPr/>
            <p:nvPr/>
          </p:nvSpPr>
          <p:spPr>
            <a:xfrm>
              <a:off x="8456816" y="832907"/>
              <a:ext cx="769096" cy="4495800"/>
            </a:xfrm>
            <a:prstGeom prst="bentArrow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" panose="00000500000000000000" pitchFamily="2" charset="0"/>
                <a:ea typeface="+mn-ea"/>
                <a:cs typeface="+mn-cs"/>
              </a:endParaRPr>
            </a:p>
          </p:txBody>
        </p:sp>
        <p:sp>
          <p:nvSpPr>
            <p:cNvPr id="7" name="Rectangle 41">
              <a:extLst>
                <a:ext uri="{FF2B5EF4-FFF2-40B4-BE49-F238E27FC236}">
                  <a16:creationId xmlns:a16="http://schemas.microsoft.com/office/drawing/2014/main" id="{B672C2DC-DF8D-4909-9E66-BEA9A3FA5041}"/>
                </a:ext>
              </a:extLst>
            </p:cNvPr>
            <p:cNvSpPr/>
            <p:nvPr/>
          </p:nvSpPr>
          <p:spPr>
            <a:xfrm>
              <a:off x="7664991" y="4419638"/>
              <a:ext cx="1761128" cy="594299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lIns="45720" tIns="0" rIns="4572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" panose="00000500000000000000" pitchFamily="2" charset="0"/>
                  <a:ea typeface="+mn-ea"/>
                  <a:cs typeface="+mn-cs"/>
                </a:rPr>
                <a:t>Device Signatures</a:t>
              </a:r>
            </a:p>
          </p:txBody>
        </p:sp>
        <p:sp>
          <p:nvSpPr>
            <p:cNvPr id="8" name="Rectangle 42">
              <a:extLst>
                <a:ext uri="{FF2B5EF4-FFF2-40B4-BE49-F238E27FC236}">
                  <a16:creationId xmlns:a16="http://schemas.microsoft.com/office/drawing/2014/main" id="{C2705DDA-C411-4550-A53A-D9CD9365F91A}"/>
                </a:ext>
              </a:extLst>
            </p:cNvPr>
            <p:cNvSpPr/>
            <p:nvPr/>
          </p:nvSpPr>
          <p:spPr>
            <a:xfrm>
              <a:off x="7664991" y="3705841"/>
              <a:ext cx="1761128" cy="59429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lIns="45720" tIns="0" rIns="45720" bIns="0" rtlCol="0" anchor="ctr"/>
            <a:lstStyle/>
            <a:p>
              <a:pPr algn="ctr" defTabSz="914377">
                <a:buClrTx/>
                <a:defRPr/>
              </a:pPr>
              <a:r>
                <a:rPr lang="en-US" sz="1600" dirty="0">
                  <a:solidFill>
                    <a:srgbClr val="FFFFFF"/>
                  </a:solidFill>
                  <a:latin typeface="Nunito Sans" panose="00000500000000000000" pitchFamily="2" charset="0"/>
                </a:rPr>
                <a:t>Gateway Authorization/Authentication</a:t>
              </a:r>
            </a:p>
          </p:txBody>
        </p:sp>
        <p:sp>
          <p:nvSpPr>
            <p:cNvPr id="9" name="Rectangle 43">
              <a:extLst>
                <a:ext uri="{FF2B5EF4-FFF2-40B4-BE49-F238E27FC236}">
                  <a16:creationId xmlns:a16="http://schemas.microsoft.com/office/drawing/2014/main" id="{F64B2269-B916-4C9E-B8C4-0D4DB4897283}"/>
                </a:ext>
              </a:extLst>
            </p:cNvPr>
            <p:cNvSpPr/>
            <p:nvPr/>
          </p:nvSpPr>
          <p:spPr>
            <a:xfrm>
              <a:off x="7670475" y="2997442"/>
              <a:ext cx="1761128" cy="594296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lIns="45720" tIns="0" rIns="45720" bIns="0" rtlCol="0" anchor="ctr"/>
            <a:lstStyle/>
            <a:p>
              <a:pPr lvl="0" algn="ctr" defTabSz="914377">
                <a:buClrTx/>
                <a:defRPr/>
              </a:pPr>
              <a:r>
                <a:rPr lang="en-US" sz="1600" dirty="0">
                  <a:solidFill>
                    <a:srgbClr val="FFFFFF"/>
                  </a:solidFill>
                  <a:latin typeface="Nunito Sans" panose="00000500000000000000" pitchFamily="2" charset="0"/>
                </a:rPr>
                <a:t>Provenance</a:t>
              </a:r>
            </a:p>
            <a:p>
              <a:pPr lvl="0" algn="ctr" defTabSz="914377">
                <a:buClrTx/>
                <a:defRPr/>
              </a:pPr>
              <a:r>
                <a:rPr lang="en-US" sz="1600" dirty="0">
                  <a:solidFill>
                    <a:srgbClr val="FFFFFF"/>
                  </a:solidFill>
                  <a:latin typeface="Nunito Sans" panose="00000500000000000000" pitchFamily="2" charset="0"/>
                </a:rPr>
                <a:t>Metadata</a:t>
              </a:r>
            </a:p>
          </p:txBody>
        </p:sp>
        <p:sp>
          <p:nvSpPr>
            <p:cNvPr id="10" name="Rectangle 44">
              <a:extLst>
                <a:ext uri="{FF2B5EF4-FFF2-40B4-BE49-F238E27FC236}">
                  <a16:creationId xmlns:a16="http://schemas.microsoft.com/office/drawing/2014/main" id="{85955C61-4EE6-4A4C-9E86-EA36E0567427}"/>
                </a:ext>
              </a:extLst>
            </p:cNvPr>
            <p:cNvSpPr/>
            <p:nvPr/>
          </p:nvSpPr>
          <p:spPr>
            <a:xfrm>
              <a:off x="7668298" y="2264543"/>
              <a:ext cx="1763305" cy="621188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lIns="45720" tIns="0" rIns="4572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" panose="00000500000000000000" pitchFamily="2" charset="0"/>
                  <a:ea typeface="+mn-ea"/>
                  <a:cs typeface="+mn-cs"/>
                </a:rPr>
                <a:t>Secure Immutable Storage</a:t>
              </a:r>
            </a:p>
          </p:txBody>
        </p:sp>
        <p:sp>
          <p:nvSpPr>
            <p:cNvPr id="11" name="Rectangle 45">
              <a:extLst>
                <a:ext uri="{FF2B5EF4-FFF2-40B4-BE49-F238E27FC236}">
                  <a16:creationId xmlns:a16="http://schemas.microsoft.com/office/drawing/2014/main" id="{5039B744-2119-4336-B1F2-0B13AABE5E74}"/>
                </a:ext>
              </a:extLst>
            </p:cNvPr>
            <p:cNvSpPr/>
            <p:nvPr/>
          </p:nvSpPr>
          <p:spPr>
            <a:xfrm>
              <a:off x="7635682" y="1523615"/>
              <a:ext cx="1795921" cy="6096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lIns="45720" tIns="0" rIns="4572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" panose="00000500000000000000" pitchFamily="2" charset="0"/>
                  <a:ea typeface="+mn-ea"/>
                  <a:cs typeface="+mn-cs"/>
                </a:rPr>
                <a:t>Ledger Registration</a:t>
              </a:r>
            </a:p>
          </p:txBody>
        </p:sp>
        <p:pic>
          <p:nvPicPr>
            <p:cNvPr id="12" name="Picture 2" descr="Image result for trusted platform module">
              <a:extLst>
                <a:ext uri="{FF2B5EF4-FFF2-40B4-BE49-F238E27FC236}">
                  <a16:creationId xmlns:a16="http://schemas.microsoft.com/office/drawing/2014/main" id="{9F8AD0ED-3E62-45E0-BB99-0E49CF5A69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0547" y="4465287"/>
              <a:ext cx="829660" cy="464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 descr="Image result for vmware lightwave">
              <a:extLst>
                <a:ext uri="{FF2B5EF4-FFF2-40B4-BE49-F238E27FC236}">
                  <a16:creationId xmlns:a16="http://schemas.microsoft.com/office/drawing/2014/main" id="{852EDD5D-7E8B-4F5F-8A32-C3398B7249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2062" y="3773318"/>
              <a:ext cx="1599911" cy="435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 descr="Image result for ipfs">
              <a:extLst>
                <a:ext uri="{FF2B5EF4-FFF2-40B4-BE49-F238E27FC236}">
                  <a16:creationId xmlns:a16="http://schemas.microsoft.com/office/drawing/2014/main" id="{0BFD3E5C-8F95-418B-A7C3-6AEE6CC415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8392" y="2240607"/>
              <a:ext cx="568579" cy="568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55">
              <a:extLst>
                <a:ext uri="{FF2B5EF4-FFF2-40B4-BE49-F238E27FC236}">
                  <a16:creationId xmlns:a16="http://schemas.microsoft.com/office/drawing/2014/main" id="{A07ED9C7-4673-46C1-A8F1-669BE31F06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86669" y="1627353"/>
              <a:ext cx="1600200" cy="398176"/>
            </a:xfrm>
            <a:prstGeom prst="rect">
              <a:avLst/>
            </a:prstGeom>
          </p:spPr>
        </p:pic>
        <p:sp>
          <p:nvSpPr>
            <p:cNvPr id="16" name="Rectangle 56">
              <a:extLst>
                <a:ext uri="{FF2B5EF4-FFF2-40B4-BE49-F238E27FC236}">
                  <a16:creationId xmlns:a16="http://schemas.microsoft.com/office/drawing/2014/main" id="{992EF6CC-68C7-4FF3-A1CD-B788368910F2}"/>
                </a:ext>
              </a:extLst>
            </p:cNvPr>
            <p:cNvSpPr/>
            <p:nvPr/>
          </p:nvSpPr>
          <p:spPr>
            <a:xfrm>
              <a:off x="9882140" y="5383399"/>
              <a:ext cx="426162" cy="61256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21920" tIns="60960" rIns="121920" bIns="60960">
              <a:spAutoFit/>
            </a:bodyPr>
            <a:lstStyle/>
            <a:p>
              <a:pPr algn="ctr" defTabSz="914377"/>
              <a:r>
                <a:rPr lang="en-US" sz="5333" b="1" dirty="0">
                  <a:ln w="9525">
                    <a:solidFill>
                      <a:schemeClr val="bg1"/>
                    </a:solidFill>
                    <a:prstDash val="solid"/>
                  </a:ln>
                  <a:latin typeface="Nunito Sans" panose="00000500000000000000" pitchFamily="2" charset="0"/>
                </a:rPr>
                <a:t>0</a:t>
              </a:r>
            </a:p>
          </p:txBody>
        </p:sp>
        <p:sp>
          <p:nvSpPr>
            <p:cNvPr id="17" name="Rectangle 57">
              <a:extLst>
                <a:ext uri="{FF2B5EF4-FFF2-40B4-BE49-F238E27FC236}">
                  <a16:creationId xmlns:a16="http://schemas.microsoft.com/office/drawing/2014/main" id="{1E39C445-52A9-414C-AD20-B2149925677D}"/>
                </a:ext>
              </a:extLst>
            </p:cNvPr>
            <p:cNvSpPr/>
            <p:nvPr/>
          </p:nvSpPr>
          <p:spPr>
            <a:xfrm>
              <a:off x="9571098" y="4410503"/>
              <a:ext cx="692514" cy="61256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21920" tIns="60960" rIns="121920" bIns="60960">
              <a:spAutoFit/>
            </a:bodyPr>
            <a:lstStyle/>
            <a:p>
              <a:pPr algn="ctr" defTabSz="914377"/>
              <a:r>
                <a:rPr lang="en-US" sz="5333" b="1" dirty="0">
                  <a:ln w="9525">
                    <a:solidFill>
                      <a:schemeClr val="bg1"/>
                    </a:solidFill>
                    <a:prstDash val="solid"/>
                  </a:ln>
                  <a:latin typeface="Nunito Sans" panose="00000500000000000000" pitchFamily="2" charset="0"/>
                </a:rPr>
                <a:t>+2</a:t>
              </a:r>
            </a:p>
          </p:txBody>
        </p:sp>
        <p:sp>
          <p:nvSpPr>
            <p:cNvPr id="18" name="Rectangle 58">
              <a:extLst>
                <a:ext uri="{FF2B5EF4-FFF2-40B4-BE49-F238E27FC236}">
                  <a16:creationId xmlns:a16="http://schemas.microsoft.com/office/drawing/2014/main" id="{4E00BBC6-1FDD-4EF9-975C-C31CFF5CAF16}"/>
                </a:ext>
              </a:extLst>
            </p:cNvPr>
            <p:cNvSpPr/>
            <p:nvPr/>
          </p:nvSpPr>
          <p:spPr>
            <a:xfrm>
              <a:off x="9559137" y="3705777"/>
              <a:ext cx="692514" cy="61256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21920" tIns="60960" rIns="121920" bIns="60960">
              <a:spAutoFit/>
            </a:bodyPr>
            <a:lstStyle/>
            <a:p>
              <a:pPr algn="ctr" defTabSz="914377"/>
              <a:r>
                <a:rPr lang="en-US" sz="5333" b="1" dirty="0">
                  <a:ln w="9525">
                    <a:solidFill>
                      <a:schemeClr val="bg1"/>
                    </a:solidFill>
                    <a:prstDash val="solid"/>
                  </a:ln>
                  <a:latin typeface="Nunito Sans" panose="00000500000000000000" pitchFamily="2" charset="0"/>
                </a:rPr>
                <a:t>+2</a:t>
              </a:r>
            </a:p>
          </p:txBody>
        </p:sp>
        <p:sp>
          <p:nvSpPr>
            <p:cNvPr id="19" name="Rectangle 59">
              <a:extLst>
                <a:ext uri="{FF2B5EF4-FFF2-40B4-BE49-F238E27FC236}">
                  <a16:creationId xmlns:a16="http://schemas.microsoft.com/office/drawing/2014/main" id="{F18F5242-9FE4-4273-AA9C-2AA3C338AD35}"/>
                </a:ext>
              </a:extLst>
            </p:cNvPr>
            <p:cNvSpPr/>
            <p:nvPr/>
          </p:nvSpPr>
          <p:spPr>
            <a:xfrm>
              <a:off x="9571098" y="2998112"/>
              <a:ext cx="692514" cy="61256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21920" tIns="60960" rIns="121920" bIns="60960">
              <a:spAutoFit/>
            </a:bodyPr>
            <a:lstStyle/>
            <a:p>
              <a:pPr algn="ctr" defTabSz="914377"/>
              <a:r>
                <a:rPr lang="en-US" sz="5333" b="1" dirty="0">
                  <a:ln w="9525">
                    <a:solidFill>
                      <a:schemeClr val="bg1"/>
                    </a:solidFill>
                    <a:prstDash val="solid"/>
                  </a:ln>
                  <a:latin typeface="Nunito Sans" panose="00000500000000000000" pitchFamily="2" charset="0"/>
                </a:rPr>
                <a:t>+2</a:t>
              </a:r>
            </a:p>
          </p:txBody>
        </p:sp>
        <p:sp>
          <p:nvSpPr>
            <p:cNvPr id="20" name="Rectangle 60">
              <a:extLst>
                <a:ext uri="{FF2B5EF4-FFF2-40B4-BE49-F238E27FC236}">
                  <a16:creationId xmlns:a16="http://schemas.microsoft.com/office/drawing/2014/main" id="{A914E8EC-767C-4D99-AFAF-0207D6BB8344}"/>
                </a:ext>
              </a:extLst>
            </p:cNvPr>
            <p:cNvSpPr/>
            <p:nvPr/>
          </p:nvSpPr>
          <p:spPr>
            <a:xfrm>
              <a:off x="9559137" y="2264499"/>
              <a:ext cx="692514" cy="61256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21920" tIns="60960" rIns="121920" bIns="60960">
              <a:spAutoFit/>
            </a:bodyPr>
            <a:lstStyle/>
            <a:p>
              <a:pPr algn="ctr" defTabSz="914377"/>
              <a:r>
                <a:rPr lang="en-US" sz="5333" b="1" dirty="0">
                  <a:ln w="9525">
                    <a:solidFill>
                      <a:schemeClr val="bg1"/>
                    </a:solidFill>
                    <a:prstDash val="solid"/>
                  </a:ln>
                  <a:latin typeface="Nunito Sans" panose="00000500000000000000" pitchFamily="2" charset="0"/>
                </a:rPr>
                <a:t>+2</a:t>
              </a:r>
            </a:p>
          </p:txBody>
        </p:sp>
        <p:sp>
          <p:nvSpPr>
            <p:cNvPr id="21" name="Rectangle 61">
              <a:extLst>
                <a:ext uri="{FF2B5EF4-FFF2-40B4-BE49-F238E27FC236}">
                  <a16:creationId xmlns:a16="http://schemas.microsoft.com/office/drawing/2014/main" id="{D07B4830-B48B-4D00-B9B7-4520CD1AC85A}"/>
                </a:ext>
              </a:extLst>
            </p:cNvPr>
            <p:cNvSpPr/>
            <p:nvPr/>
          </p:nvSpPr>
          <p:spPr>
            <a:xfrm>
              <a:off x="9559137" y="1520647"/>
              <a:ext cx="692514" cy="61256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21920" tIns="60960" rIns="121920" bIns="60960">
              <a:spAutoFit/>
            </a:bodyPr>
            <a:lstStyle/>
            <a:p>
              <a:pPr algn="ctr" defTabSz="914377"/>
              <a:r>
                <a:rPr lang="en-US" sz="5333" b="1" dirty="0">
                  <a:ln w="9525">
                    <a:solidFill>
                      <a:schemeClr val="bg1"/>
                    </a:solidFill>
                    <a:prstDash val="solid"/>
                  </a:ln>
                  <a:latin typeface="Nunito Sans" panose="00000500000000000000" pitchFamily="2" charset="0"/>
                </a:rPr>
                <a:t>+2</a:t>
              </a:r>
            </a:p>
          </p:txBody>
        </p:sp>
        <p:sp>
          <p:nvSpPr>
            <p:cNvPr id="22" name="Rectangle 62">
              <a:extLst>
                <a:ext uri="{FF2B5EF4-FFF2-40B4-BE49-F238E27FC236}">
                  <a16:creationId xmlns:a16="http://schemas.microsoft.com/office/drawing/2014/main" id="{5F97EB4D-648F-4799-B071-471877E2AA44}"/>
                </a:ext>
              </a:extLst>
            </p:cNvPr>
            <p:cNvSpPr/>
            <p:nvPr/>
          </p:nvSpPr>
          <p:spPr>
            <a:xfrm>
              <a:off x="9485065" y="703572"/>
              <a:ext cx="2236521" cy="519385"/>
            </a:xfrm>
            <a:prstGeom prst="rect">
              <a:avLst/>
            </a:prstGeom>
            <a:noFill/>
          </p:spPr>
          <p:txBody>
            <a:bodyPr wrap="none" lIns="121920" tIns="60960" rIns="121920" bIns="60960">
              <a:spAutoFit/>
            </a:bodyPr>
            <a:lstStyle/>
            <a:p>
              <a:pPr algn="ctr" defTabSz="914377"/>
              <a:r>
                <a:rPr lang="en-US" sz="4400" b="1" dirty="0">
                  <a:latin typeface="Nunito Sans" panose="020B0604020202020204" charset="0"/>
                  <a:sym typeface="Helvetica Neue"/>
                </a:rPr>
                <a:t>“Perfect 10”</a:t>
              </a:r>
            </a:p>
          </p:txBody>
        </p:sp>
        <p:sp>
          <p:nvSpPr>
            <p:cNvPr id="23" name="Rectangle 63">
              <a:extLst>
                <a:ext uri="{FF2B5EF4-FFF2-40B4-BE49-F238E27FC236}">
                  <a16:creationId xmlns:a16="http://schemas.microsoft.com/office/drawing/2014/main" id="{7100B4FD-2FF0-4207-A294-D3225F545061}"/>
                </a:ext>
              </a:extLst>
            </p:cNvPr>
            <p:cNvSpPr/>
            <p:nvPr/>
          </p:nvSpPr>
          <p:spPr>
            <a:xfrm>
              <a:off x="10408591" y="5151046"/>
              <a:ext cx="1125711" cy="932686"/>
            </a:xfrm>
            <a:prstGeom prst="rect">
              <a:avLst/>
            </a:prstGeom>
            <a:solidFill>
              <a:srgbClr val="C8C9C7"/>
            </a:solidFill>
            <a:ln w="127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" panose="00000500000000000000" pitchFamily="2" charset="0"/>
                <a:ea typeface="+mn-ea"/>
                <a:cs typeface="+mn-cs"/>
              </a:endParaRPr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28AEBC33-5571-45FB-B686-518DC9F45AF5}"/>
                </a:ext>
              </a:extLst>
            </p:cNvPr>
            <p:cNvSpPr/>
            <p:nvPr/>
          </p:nvSpPr>
          <p:spPr>
            <a:xfrm>
              <a:off x="10408591" y="1507730"/>
              <a:ext cx="1125711" cy="3668221"/>
            </a:xfrm>
            <a:prstGeom prst="rect">
              <a:avLst/>
            </a:prstGeom>
            <a:gradFill>
              <a:gsLst>
                <a:gs pos="0">
                  <a:srgbClr val="6EA204"/>
                </a:gs>
                <a:gs pos="59000">
                  <a:srgbClr val="FFC000"/>
                </a:gs>
                <a:gs pos="100000">
                  <a:srgbClr val="C00000"/>
                </a:gs>
              </a:gsLst>
              <a:lin ang="5400000" scaled="1"/>
            </a:gradFill>
            <a:ln w="127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" panose="00000500000000000000" pitchFamily="2" charset="0"/>
                <a:ea typeface="+mn-ea"/>
                <a:cs typeface="+mn-cs"/>
              </a:endParaRPr>
            </a:p>
          </p:txBody>
        </p:sp>
        <p:sp>
          <p:nvSpPr>
            <p:cNvPr id="25" name="TextBox 65">
              <a:extLst>
                <a:ext uri="{FF2B5EF4-FFF2-40B4-BE49-F238E27FC236}">
                  <a16:creationId xmlns:a16="http://schemas.microsoft.com/office/drawing/2014/main" id="{CC58F3A2-F9E8-42FA-BBE3-6C55F2C229F0}"/>
                </a:ext>
              </a:extLst>
            </p:cNvPr>
            <p:cNvSpPr txBox="1"/>
            <p:nvPr/>
          </p:nvSpPr>
          <p:spPr>
            <a:xfrm>
              <a:off x="10622422" y="1618792"/>
              <a:ext cx="710747" cy="3729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1867" b="1" dirty="0">
                  <a:solidFill>
                    <a:srgbClr val="FFFFFF"/>
                  </a:solidFill>
                  <a:latin typeface="Nunito Sans" panose="00000500000000000000" pitchFamily="2" charset="0"/>
                </a:rPr>
                <a:t>High</a:t>
              </a:r>
              <a:br>
                <a:rPr lang="en-US" sz="1867" b="1" dirty="0">
                  <a:solidFill>
                    <a:srgbClr val="FFFFFF"/>
                  </a:solidFill>
                  <a:latin typeface="Nunito Sans" panose="00000500000000000000" pitchFamily="2" charset="0"/>
                </a:rPr>
              </a:br>
              <a:r>
                <a:rPr lang="en-US" sz="1867" b="1" dirty="0">
                  <a:solidFill>
                    <a:srgbClr val="FFFFFF"/>
                  </a:solidFill>
                  <a:latin typeface="Nunito Sans" panose="00000500000000000000" pitchFamily="2" charset="0"/>
                </a:rPr>
                <a:t>Trust</a:t>
              </a:r>
            </a:p>
          </p:txBody>
        </p:sp>
        <p:sp>
          <p:nvSpPr>
            <p:cNvPr id="26" name="TextBox 66">
              <a:extLst>
                <a:ext uri="{FF2B5EF4-FFF2-40B4-BE49-F238E27FC236}">
                  <a16:creationId xmlns:a16="http://schemas.microsoft.com/office/drawing/2014/main" id="{C362F584-A88E-4EA0-B90A-17E1744319FC}"/>
                </a:ext>
              </a:extLst>
            </p:cNvPr>
            <p:cNvSpPr txBox="1"/>
            <p:nvPr/>
          </p:nvSpPr>
          <p:spPr>
            <a:xfrm>
              <a:off x="10684865" y="2946387"/>
              <a:ext cx="571199" cy="3729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77"/>
              <a:r>
                <a:rPr lang="en-US" sz="1867" b="1" dirty="0">
                  <a:solidFill>
                    <a:srgbClr val="000000"/>
                  </a:solidFill>
                  <a:latin typeface="Nunito Sans" panose="00000500000000000000" pitchFamily="2" charset="0"/>
                </a:rPr>
                <a:t>Medium</a:t>
              </a:r>
            </a:p>
            <a:p>
              <a:pPr algn="ctr" defTabSz="914377"/>
              <a:r>
                <a:rPr lang="en-US" sz="1867" b="1" dirty="0">
                  <a:solidFill>
                    <a:srgbClr val="000000"/>
                  </a:solidFill>
                  <a:latin typeface="Nunito Sans" panose="00000500000000000000" pitchFamily="2" charset="0"/>
                </a:rPr>
                <a:t>Trust</a:t>
              </a:r>
            </a:p>
          </p:txBody>
        </p:sp>
        <p:sp>
          <p:nvSpPr>
            <p:cNvPr id="27" name="TextBox 67">
              <a:extLst>
                <a:ext uri="{FF2B5EF4-FFF2-40B4-BE49-F238E27FC236}">
                  <a16:creationId xmlns:a16="http://schemas.microsoft.com/office/drawing/2014/main" id="{FF5DBC70-6882-4220-973B-0B666782CB79}"/>
                </a:ext>
              </a:extLst>
            </p:cNvPr>
            <p:cNvSpPr txBox="1"/>
            <p:nvPr/>
          </p:nvSpPr>
          <p:spPr>
            <a:xfrm>
              <a:off x="10774004" y="4244750"/>
              <a:ext cx="376638" cy="3729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77"/>
              <a:r>
                <a:rPr lang="en-US" sz="1867" b="1" dirty="0">
                  <a:solidFill>
                    <a:srgbClr val="FFFFFF"/>
                  </a:solidFill>
                  <a:latin typeface="Nunito Sans" panose="00000500000000000000" pitchFamily="2" charset="0"/>
                </a:rPr>
                <a:t>Low</a:t>
              </a:r>
            </a:p>
            <a:p>
              <a:pPr algn="ctr" defTabSz="914377"/>
              <a:r>
                <a:rPr lang="en-US" sz="1867" b="1" dirty="0">
                  <a:solidFill>
                    <a:srgbClr val="FFFFFF"/>
                  </a:solidFill>
                  <a:latin typeface="Nunito Sans" panose="00000500000000000000" pitchFamily="2" charset="0"/>
                </a:rPr>
                <a:t>Trust</a:t>
              </a:r>
            </a:p>
          </p:txBody>
        </p:sp>
        <p:sp>
          <p:nvSpPr>
            <p:cNvPr id="28" name="TextBox 68">
              <a:extLst>
                <a:ext uri="{FF2B5EF4-FFF2-40B4-BE49-F238E27FC236}">
                  <a16:creationId xmlns:a16="http://schemas.microsoft.com/office/drawing/2014/main" id="{AD382336-C0E0-48EA-9965-E4B5EFD27F45}"/>
                </a:ext>
              </a:extLst>
            </p:cNvPr>
            <p:cNvSpPr txBox="1"/>
            <p:nvPr/>
          </p:nvSpPr>
          <p:spPr>
            <a:xfrm>
              <a:off x="10372932" y="5230447"/>
              <a:ext cx="1149027" cy="4794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/>
              <a:r>
                <a:rPr lang="en-US" sz="1600" b="1" dirty="0">
                  <a:solidFill>
                    <a:srgbClr val="000000"/>
                  </a:solidFill>
                  <a:latin typeface="Nunito Sans" panose="00000500000000000000" pitchFamily="2" charset="0"/>
                </a:rPr>
                <a:t>Unknown</a:t>
              </a:r>
            </a:p>
            <a:p>
              <a:pPr algn="ctr" defTabSz="914377"/>
              <a:r>
                <a:rPr lang="en-US" sz="1600" b="1" dirty="0">
                  <a:solidFill>
                    <a:srgbClr val="000000"/>
                  </a:solidFill>
                  <a:latin typeface="Nunito Sans" panose="00000500000000000000" pitchFamily="2" charset="0"/>
                </a:rPr>
                <a:t>Trust</a:t>
              </a:r>
            </a:p>
            <a:p>
              <a:pPr algn="ctr" defTabSz="914377"/>
              <a:r>
                <a:rPr lang="en-US" sz="1600" b="1" dirty="0">
                  <a:solidFill>
                    <a:srgbClr val="000000"/>
                  </a:solidFill>
                  <a:latin typeface="Nunito Sans" panose="00000500000000000000" pitchFamily="2" charset="0"/>
                </a:rPr>
                <a:t>(No DCF)</a:t>
              </a:r>
            </a:p>
          </p:txBody>
        </p: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99A204AA-BAB8-42E9-B99E-F79E9AC10D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8289120" y="5471050"/>
              <a:ext cx="538595" cy="658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6">
              <a:extLst>
                <a:ext uri="{FF2B5EF4-FFF2-40B4-BE49-F238E27FC236}">
                  <a16:creationId xmlns:a16="http://schemas.microsoft.com/office/drawing/2014/main" id="{98AFEE9C-D915-41F7-B082-8334540D41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6246713" y="3011201"/>
              <a:ext cx="1164609" cy="566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4158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24CD4F-50A6-428E-A791-FC3CC146C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</a:t>
            </a:r>
            <a:r>
              <a:rPr lang="de-DE" dirty="0" err="1"/>
              <a:t>Alvarium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177D3A0-9A83-4241-8478-731FCAF95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10759" y="3225800"/>
            <a:ext cx="21005799" cy="9296400"/>
          </a:xfrm>
        </p:spPr>
        <p:txBody>
          <a:bodyPr anchor="t"/>
          <a:lstStyle/>
          <a:p>
            <a:pPr marL="0" indent="0">
              <a:buNone/>
            </a:pPr>
            <a:r>
              <a:rPr lang="de-DE" sz="3200" b="1" u="sng" dirty="0" err="1">
                <a:latin typeface="Nunito Sans" panose="020B0604020202020204" charset="0"/>
              </a:rPr>
              <a:t>Example</a:t>
            </a:r>
            <a:r>
              <a:rPr lang="de-DE" sz="3200" b="1" u="sng" dirty="0">
                <a:latin typeface="Nunito Sans" panose="020B0604020202020204" charset="0"/>
              </a:rPr>
              <a:t> </a:t>
            </a:r>
            <a:r>
              <a:rPr lang="de-DE" sz="3200" b="1" u="sng" dirty="0" err="1">
                <a:latin typeface="Nunito Sans" panose="020B0604020202020204" charset="0"/>
              </a:rPr>
              <a:t>trust</a:t>
            </a:r>
            <a:r>
              <a:rPr lang="de-DE" sz="3200" b="1" u="sng" dirty="0">
                <a:latin typeface="Nunito Sans" panose="020B0604020202020204" charset="0"/>
              </a:rPr>
              <a:t> </a:t>
            </a:r>
            <a:r>
              <a:rPr lang="de-DE" sz="3200" b="1" u="sng" dirty="0" err="1">
                <a:latin typeface="Nunito Sans" panose="020B0604020202020204" charset="0"/>
              </a:rPr>
              <a:t>insertion</a:t>
            </a:r>
            <a:r>
              <a:rPr lang="de-DE" sz="3200" b="1" u="sng" dirty="0">
                <a:latin typeface="Nunito Sans" panose="020B0604020202020204" charset="0"/>
              </a:rPr>
              <a:t> </a:t>
            </a:r>
            <a:r>
              <a:rPr lang="de-DE" sz="3200" b="1" u="sng" dirty="0" err="1">
                <a:latin typeface="Nunito Sans" panose="020B0604020202020204" charset="0"/>
              </a:rPr>
              <a:t>technologies</a:t>
            </a:r>
            <a:endParaRPr lang="de-DE" sz="3200" b="1" u="sng" dirty="0">
              <a:latin typeface="Nunito Sans" panose="020B0604020202020204" charset="0"/>
            </a:endParaRPr>
          </a:p>
        </p:txBody>
      </p: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6C3DA5E7-3FC3-4A58-8927-5846E5EB8B2C}"/>
              </a:ext>
            </a:extLst>
          </p:cNvPr>
          <p:cNvGrpSpPr/>
          <p:nvPr/>
        </p:nvGrpSpPr>
        <p:grpSpPr>
          <a:xfrm>
            <a:off x="1689100" y="5143500"/>
            <a:ext cx="20826985" cy="6973824"/>
            <a:chOff x="2234836" y="4159937"/>
            <a:chExt cx="11501190" cy="4085407"/>
          </a:xfrm>
        </p:grpSpPr>
        <p:grpSp>
          <p:nvGrpSpPr>
            <p:cNvPr id="31" name="Group 22">
              <a:extLst>
                <a:ext uri="{FF2B5EF4-FFF2-40B4-BE49-F238E27FC236}">
                  <a16:creationId xmlns:a16="http://schemas.microsoft.com/office/drawing/2014/main" id="{D6DA5A97-121E-484C-9C8D-5E84E10C6F2B}"/>
                </a:ext>
              </a:extLst>
            </p:cNvPr>
            <p:cNvGrpSpPr/>
            <p:nvPr/>
          </p:nvGrpSpPr>
          <p:grpSpPr>
            <a:xfrm>
              <a:off x="2234836" y="4159937"/>
              <a:ext cx="1505966" cy="4085407"/>
              <a:chOff x="583535" y="1418857"/>
              <a:chExt cx="1505966" cy="3923620"/>
            </a:xfrm>
          </p:grpSpPr>
          <p:sp>
            <p:nvSpPr>
              <p:cNvPr id="32" name="Rectangle 15">
                <a:extLst>
                  <a:ext uri="{FF2B5EF4-FFF2-40B4-BE49-F238E27FC236}">
                    <a16:creationId xmlns:a16="http://schemas.microsoft.com/office/drawing/2014/main" id="{15BDDA3C-4B16-4C95-BCF2-4209B846E751}"/>
                  </a:ext>
                </a:extLst>
              </p:cNvPr>
              <p:cNvSpPr/>
              <p:nvPr/>
            </p:nvSpPr>
            <p:spPr>
              <a:xfrm>
                <a:off x="583535" y="1418857"/>
                <a:ext cx="1505966" cy="39236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latin typeface="Nunito Sans" panose="020B0604020202020204" charset="0"/>
                </a:endParaRPr>
              </a:p>
              <a:p>
                <a:pPr algn="ctr"/>
                <a:endParaRPr lang="en-US" sz="2400" dirty="0">
                  <a:latin typeface="Nunito Sans" panose="020B0604020202020204" charset="0"/>
                </a:endParaRPr>
              </a:p>
              <a:p>
                <a:pPr algn="ctr"/>
                <a:endParaRPr lang="en-US" sz="2400" dirty="0">
                  <a:latin typeface="Nunito Sans" panose="020B0604020202020204" charset="0"/>
                </a:endParaRPr>
              </a:p>
              <a:p>
                <a:pPr algn="ctr"/>
                <a:r>
                  <a:rPr lang="en-US" sz="2400" dirty="0">
                    <a:latin typeface="Nunito Sans" panose="020B0604020202020204" charset="0"/>
                  </a:rPr>
                  <a:t>TPM</a:t>
                </a:r>
              </a:p>
              <a:p>
                <a:pPr algn="ctr"/>
                <a:endParaRPr lang="en-US" sz="2400" dirty="0">
                  <a:latin typeface="Nunito Sans" panose="020B0604020202020204" charset="0"/>
                </a:endParaRPr>
              </a:p>
              <a:p>
                <a:pPr algn="ctr"/>
                <a:r>
                  <a:rPr lang="en-US" sz="2400" dirty="0">
                    <a:latin typeface="Nunito Sans" panose="020B0604020202020204" charset="0"/>
                  </a:rPr>
                  <a:t>ARM PSA-</a:t>
                </a:r>
                <a:r>
                  <a:rPr lang="en-US" sz="2400" dirty="0" err="1">
                    <a:latin typeface="Nunito Sans" panose="020B0604020202020204" charset="0"/>
                  </a:rPr>
                  <a:t>RoT</a:t>
                </a:r>
                <a:r>
                  <a:rPr lang="en-US" sz="2400" dirty="0">
                    <a:latin typeface="Nunito Sans" panose="020B0604020202020204" charset="0"/>
                  </a:rPr>
                  <a:t>), </a:t>
                </a:r>
                <a:r>
                  <a:rPr lang="en-US" sz="2400" dirty="0" err="1">
                    <a:latin typeface="Nunito Sans" panose="020B0604020202020204" charset="0"/>
                  </a:rPr>
                  <a:t>TrustZone</a:t>
                </a:r>
                <a:endParaRPr lang="en-US" sz="2400" dirty="0">
                  <a:latin typeface="Nunito Sans" panose="020B0604020202020204" charset="0"/>
                </a:endParaRPr>
              </a:p>
              <a:p>
                <a:pPr algn="ctr"/>
                <a:endParaRPr lang="en-US" sz="2400" dirty="0">
                  <a:latin typeface="Nunito Sans" panose="020B0604020202020204" charset="0"/>
                </a:endParaRPr>
              </a:p>
              <a:p>
                <a:pPr algn="ctr"/>
                <a:r>
                  <a:rPr lang="en-US" sz="2400" dirty="0" err="1">
                    <a:latin typeface="Nunito Sans" panose="020B0604020202020204" charset="0"/>
                  </a:rPr>
                  <a:t>Linaro</a:t>
                </a:r>
                <a:r>
                  <a:rPr lang="en-US" sz="2400" dirty="0">
                    <a:latin typeface="Nunito Sans" panose="020B0604020202020204" charset="0"/>
                  </a:rPr>
                  <a:t> Trusted Substrate</a:t>
                </a:r>
              </a:p>
              <a:p>
                <a:pPr algn="ctr"/>
                <a:endParaRPr lang="en-US" sz="2400" dirty="0">
                  <a:latin typeface="Nunito Sans" panose="020B0604020202020204" charset="0"/>
                </a:endParaRPr>
              </a:p>
              <a:p>
                <a:pPr algn="ctr"/>
                <a:r>
                  <a:rPr lang="en-US" sz="2400" dirty="0">
                    <a:latin typeface="Nunito Sans" panose="020B0604020202020204" charset="0"/>
                  </a:rPr>
                  <a:t>Intel/Arm SDO</a:t>
                </a:r>
              </a:p>
            </p:txBody>
          </p:sp>
          <p:sp>
            <p:nvSpPr>
              <p:cNvPr id="33" name="TextBox 6">
                <a:extLst>
                  <a:ext uri="{FF2B5EF4-FFF2-40B4-BE49-F238E27FC236}">
                    <a16:creationId xmlns:a16="http://schemas.microsoft.com/office/drawing/2014/main" id="{173EF200-C5B2-4074-A29B-FEF1914FF799}"/>
                  </a:ext>
                </a:extLst>
              </p:cNvPr>
              <p:cNvSpPr txBox="1"/>
              <p:nvPr/>
            </p:nvSpPr>
            <p:spPr>
              <a:xfrm>
                <a:off x="650718" y="1526711"/>
                <a:ext cx="1371600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45720" tIns="0" rIns="45720" bIns="0" rtlCol="0">
                <a:noAutofit/>
              </a:bodyPr>
              <a:lstStyle/>
              <a:p>
                <a:pPr algn="ctr" defTabSz="914377"/>
                <a:r>
                  <a:rPr lang="en-US" sz="2000" b="1" dirty="0">
                    <a:solidFill>
                      <a:schemeClr val="bg1"/>
                    </a:solidFill>
                    <a:latin typeface="Nunito Sans" panose="020B0604020202020204" charset="0"/>
                  </a:rPr>
                  <a:t>1. HW root of trust signatures on device data</a:t>
                </a:r>
              </a:p>
            </p:txBody>
          </p:sp>
        </p:grpSp>
        <p:grpSp>
          <p:nvGrpSpPr>
            <p:cNvPr id="34" name="Group 21">
              <a:extLst>
                <a:ext uri="{FF2B5EF4-FFF2-40B4-BE49-F238E27FC236}">
                  <a16:creationId xmlns:a16="http://schemas.microsoft.com/office/drawing/2014/main" id="{ED2343A5-6F30-4409-8B16-8FBAAF9179CE}"/>
                </a:ext>
              </a:extLst>
            </p:cNvPr>
            <p:cNvGrpSpPr/>
            <p:nvPr/>
          </p:nvGrpSpPr>
          <p:grpSpPr>
            <a:xfrm>
              <a:off x="3888554" y="4159937"/>
              <a:ext cx="1505966" cy="4085407"/>
              <a:chOff x="2206458" y="1418857"/>
              <a:chExt cx="1505966" cy="3923620"/>
            </a:xfrm>
          </p:grpSpPr>
          <p:sp>
            <p:nvSpPr>
              <p:cNvPr id="35" name="Rectangle 16">
                <a:extLst>
                  <a:ext uri="{FF2B5EF4-FFF2-40B4-BE49-F238E27FC236}">
                    <a16:creationId xmlns:a16="http://schemas.microsoft.com/office/drawing/2014/main" id="{CA53D709-1B35-4B8A-91E9-BCC5A0E62F12}"/>
                  </a:ext>
                </a:extLst>
              </p:cNvPr>
              <p:cNvSpPr/>
              <p:nvPr/>
            </p:nvSpPr>
            <p:spPr>
              <a:xfrm>
                <a:off x="2206458" y="1418857"/>
                <a:ext cx="1505966" cy="39236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latin typeface="Nunito Sans" panose="020B0604020202020204" charset="0"/>
                </a:endParaRPr>
              </a:p>
              <a:p>
                <a:pPr algn="ctr"/>
                <a:endParaRPr lang="en-US" sz="2400" dirty="0">
                  <a:latin typeface="Nunito Sans" panose="020B0604020202020204" charset="0"/>
                </a:endParaRPr>
              </a:p>
              <a:p>
                <a:pPr algn="ctr"/>
                <a:endParaRPr lang="en-US" sz="2400" dirty="0">
                  <a:latin typeface="Nunito Sans" panose="020B0604020202020204" charset="0"/>
                </a:endParaRPr>
              </a:p>
              <a:p>
                <a:pPr algn="ctr"/>
                <a:r>
                  <a:rPr lang="en-US" sz="2400" dirty="0">
                    <a:latin typeface="Nunito Sans" panose="020B0604020202020204" charset="0"/>
                  </a:rPr>
                  <a:t>VMware Lightwave</a:t>
                </a:r>
              </a:p>
              <a:p>
                <a:pPr algn="ctr"/>
                <a:endParaRPr lang="en-US" sz="2400" dirty="0">
                  <a:latin typeface="Nunito Sans" panose="020B0604020202020204" charset="0"/>
                </a:endParaRPr>
              </a:p>
              <a:p>
                <a:pPr algn="ctr"/>
                <a:r>
                  <a:rPr lang="en-US" sz="2400" dirty="0" err="1">
                    <a:latin typeface="Nunito Sans" panose="020B0604020202020204" charset="0"/>
                  </a:rPr>
                  <a:t>Keycloak</a:t>
                </a:r>
                <a:endParaRPr lang="en-US" sz="2400" dirty="0">
                  <a:latin typeface="Nunito Sans" panose="020B0604020202020204" charset="0"/>
                </a:endParaRPr>
              </a:p>
              <a:p>
                <a:pPr algn="ctr"/>
                <a:endParaRPr lang="en-US" sz="2400" dirty="0">
                  <a:latin typeface="Nunito Sans" panose="020B0604020202020204" charset="0"/>
                </a:endParaRPr>
              </a:p>
            </p:txBody>
          </p:sp>
          <p:sp>
            <p:nvSpPr>
              <p:cNvPr id="36" name="Rectangle 7">
                <a:extLst>
                  <a:ext uri="{FF2B5EF4-FFF2-40B4-BE49-F238E27FC236}">
                    <a16:creationId xmlns:a16="http://schemas.microsoft.com/office/drawing/2014/main" id="{5F66162B-7293-49E9-A115-942A21FB0E23}"/>
                  </a:ext>
                </a:extLst>
              </p:cNvPr>
              <p:cNvSpPr/>
              <p:nvPr/>
            </p:nvSpPr>
            <p:spPr>
              <a:xfrm>
                <a:off x="2273641" y="1526711"/>
                <a:ext cx="1371600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45720" tIns="0" rIns="45720" bIns="0">
                <a:noAutofit/>
              </a:bodyPr>
              <a:lstStyle/>
              <a:p>
                <a:pPr algn="ctr" defTabSz="914377"/>
                <a:r>
                  <a:rPr lang="en-US" sz="2000" b="1" dirty="0">
                    <a:solidFill>
                      <a:schemeClr val="bg1"/>
                    </a:solidFill>
                    <a:latin typeface="Nunito Sans" panose="020B0604020202020204" charset="0"/>
                  </a:rPr>
                  <a:t>2. Gateway Authorization/Authentication</a:t>
                </a:r>
              </a:p>
            </p:txBody>
          </p:sp>
        </p:grpSp>
        <p:grpSp>
          <p:nvGrpSpPr>
            <p:cNvPr id="37" name="Group 23">
              <a:extLst>
                <a:ext uri="{FF2B5EF4-FFF2-40B4-BE49-F238E27FC236}">
                  <a16:creationId xmlns:a16="http://schemas.microsoft.com/office/drawing/2014/main" id="{1EB8C9FD-55A8-4A86-A11A-D90D2CB0821F}"/>
                </a:ext>
              </a:extLst>
            </p:cNvPr>
            <p:cNvGrpSpPr/>
            <p:nvPr/>
          </p:nvGrpSpPr>
          <p:grpSpPr>
            <a:xfrm>
              <a:off x="5556008" y="4159937"/>
              <a:ext cx="1505966" cy="4085407"/>
              <a:chOff x="3863738" y="1418857"/>
              <a:chExt cx="1505966" cy="3923620"/>
            </a:xfrm>
          </p:grpSpPr>
          <p:sp>
            <p:nvSpPr>
              <p:cNvPr id="38" name="Rectangle 17">
                <a:extLst>
                  <a:ext uri="{FF2B5EF4-FFF2-40B4-BE49-F238E27FC236}">
                    <a16:creationId xmlns:a16="http://schemas.microsoft.com/office/drawing/2014/main" id="{DCB117B8-1F06-42ED-A63E-676D6813251D}"/>
                  </a:ext>
                </a:extLst>
              </p:cNvPr>
              <p:cNvSpPr/>
              <p:nvPr/>
            </p:nvSpPr>
            <p:spPr>
              <a:xfrm>
                <a:off x="3863738" y="1418857"/>
                <a:ext cx="1505966" cy="39236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latin typeface="Nunito Sans" panose="020B0604020202020204" charset="0"/>
                </a:endParaRPr>
              </a:p>
              <a:p>
                <a:pPr algn="ctr"/>
                <a:endParaRPr lang="en-US" sz="2400" dirty="0">
                  <a:latin typeface="Nunito Sans" panose="020B0604020202020204" charset="0"/>
                </a:endParaRPr>
              </a:p>
              <a:p>
                <a:pPr algn="ctr"/>
                <a:endParaRPr lang="en-US" sz="2400" dirty="0">
                  <a:latin typeface="Nunito Sans" panose="020B0604020202020204" charset="0"/>
                </a:endParaRPr>
              </a:p>
              <a:p>
                <a:pPr algn="ctr"/>
                <a:r>
                  <a:rPr lang="en-US" sz="2400" dirty="0" err="1">
                    <a:latin typeface="Nunito Sans" panose="020B0604020202020204" charset="0"/>
                  </a:rPr>
                  <a:t>EdgeX</a:t>
                </a:r>
                <a:r>
                  <a:rPr lang="en-US" sz="2400" dirty="0">
                    <a:latin typeface="Nunito Sans" panose="020B0604020202020204" charset="0"/>
                  </a:rPr>
                  <a:t> Foundry</a:t>
                </a:r>
              </a:p>
              <a:p>
                <a:pPr algn="ctr"/>
                <a:endParaRPr lang="en-US" sz="2400" dirty="0">
                  <a:latin typeface="Nunito Sans" panose="020B0604020202020204" charset="0"/>
                </a:endParaRPr>
              </a:p>
              <a:p>
                <a:pPr algn="ctr"/>
                <a:r>
                  <a:rPr lang="en-US" sz="2400" dirty="0">
                    <a:latin typeface="Nunito Sans" panose="020B0604020202020204" charset="0"/>
                  </a:rPr>
                  <a:t>Fledge</a:t>
                </a:r>
              </a:p>
              <a:p>
                <a:pPr algn="ctr"/>
                <a:endParaRPr lang="en-US" sz="2400" dirty="0">
                  <a:latin typeface="Nunito Sans" panose="020B0604020202020204" charset="0"/>
                </a:endParaRPr>
              </a:p>
              <a:p>
                <a:pPr algn="ctr"/>
                <a:r>
                  <a:rPr lang="en-US" sz="2400" dirty="0">
                    <a:latin typeface="Nunito Sans" panose="020B0604020202020204" charset="0"/>
                  </a:rPr>
                  <a:t>Eclipse Kura</a:t>
                </a:r>
              </a:p>
            </p:txBody>
          </p:sp>
          <p:sp>
            <p:nvSpPr>
              <p:cNvPr id="39" name="Rectangle 8">
                <a:extLst>
                  <a:ext uri="{FF2B5EF4-FFF2-40B4-BE49-F238E27FC236}">
                    <a16:creationId xmlns:a16="http://schemas.microsoft.com/office/drawing/2014/main" id="{659254D2-CDE4-4367-869B-71CAA0917F55}"/>
                  </a:ext>
                </a:extLst>
              </p:cNvPr>
              <p:cNvSpPr/>
              <p:nvPr/>
            </p:nvSpPr>
            <p:spPr>
              <a:xfrm>
                <a:off x="3930921" y="1526711"/>
                <a:ext cx="1371600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45720" tIns="0" rIns="45720" bIns="0">
                <a:noAutofit/>
              </a:bodyPr>
              <a:lstStyle/>
              <a:p>
                <a:pPr algn="ctr" defTabSz="914377"/>
                <a:r>
                  <a:rPr lang="en-US" sz="2000" b="1" dirty="0">
                    <a:solidFill>
                      <a:schemeClr val="bg1"/>
                    </a:solidFill>
                    <a:latin typeface="Nunito Sans" panose="020B0604020202020204" charset="0"/>
                  </a:rPr>
                  <a:t>3. Open data ingestion software</a:t>
                </a:r>
              </a:p>
            </p:txBody>
          </p:sp>
        </p:grpSp>
        <p:grpSp>
          <p:nvGrpSpPr>
            <p:cNvPr id="40" name="Group 24">
              <a:extLst>
                <a:ext uri="{FF2B5EF4-FFF2-40B4-BE49-F238E27FC236}">
                  <a16:creationId xmlns:a16="http://schemas.microsoft.com/office/drawing/2014/main" id="{C68D49B7-08C9-4B42-96D4-39BA3747046B}"/>
                </a:ext>
              </a:extLst>
            </p:cNvPr>
            <p:cNvGrpSpPr/>
            <p:nvPr/>
          </p:nvGrpSpPr>
          <p:grpSpPr>
            <a:xfrm>
              <a:off x="7244104" y="4159937"/>
              <a:ext cx="1505966" cy="4085407"/>
              <a:chOff x="5505294" y="1418857"/>
              <a:chExt cx="1505966" cy="3923620"/>
            </a:xfrm>
          </p:grpSpPr>
          <p:sp>
            <p:nvSpPr>
              <p:cNvPr id="41" name="Rectangle 18">
                <a:extLst>
                  <a:ext uri="{FF2B5EF4-FFF2-40B4-BE49-F238E27FC236}">
                    <a16:creationId xmlns:a16="http://schemas.microsoft.com/office/drawing/2014/main" id="{F663560C-B5F9-4EDD-A876-DEBCCD0F0DAB}"/>
                  </a:ext>
                </a:extLst>
              </p:cNvPr>
              <p:cNvSpPr/>
              <p:nvPr/>
            </p:nvSpPr>
            <p:spPr>
              <a:xfrm>
                <a:off x="5505294" y="1418857"/>
                <a:ext cx="1505966" cy="39236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latin typeface="Nunito Sans" panose="020B0604020202020204" charset="0"/>
                </a:endParaRPr>
              </a:p>
              <a:p>
                <a:pPr algn="ctr"/>
                <a:endParaRPr lang="en-US" sz="2400" dirty="0">
                  <a:latin typeface="Nunito Sans" panose="020B0604020202020204" charset="0"/>
                </a:endParaRPr>
              </a:p>
              <a:p>
                <a:pPr algn="ctr"/>
                <a:r>
                  <a:rPr lang="en-US" sz="2400" dirty="0">
                    <a:latin typeface="Nunito Sans" panose="020B0604020202020204" charset="0"/>
                  </a:rPr>
                  <a:t>Intel SGX</a:t>
                </a:r>
              </a:p>
              <a:p>
                <a:pPr algn="ctr"/>
                <a:endParaRPr lang="en-US" sz="2400" dirty="0">
                  <a:latin typeface="Nunito Sans" panose="020B0604020202020204" charset="0"/>
                </a:endParaRPr>
              </a:p>
              <a:p>
                <a:pPr algn="ctr"/>
                <a:r>
                  <a:rPr lang="en-US" sz="2400" dirty="0">
                    <a:latin typeface="Nunito Sans" panose="020B0604020202020204" charset="0"/>
                  </a:rPr>
                  <a:t>Microsoft Open Enclave SDK</a:t>
                </a:r>
              </a:p>
              <a:p>
                <a:pPr algn="ctr"/>
                <a:endParaRPr lang="en-US" sz="2400" dirty="0">
                  <a:latin typeface="Nunito Sans" panose="020B0604020202020204" charset="0"/>
                </a:endParaRPr>
              </a:p>
              <a:p>
                <a:pPr algn="ctr"/>
                <a:r>
                  <a:rPr lang="en-US" sz="2400" dirty="0">
                    <a:latin typeface="Nunito Sans" panose="020B0604020202020204" charset="0"/>
                  </a:rPr>
                  <a:t>Red Hat </a:t>
                </a:r>
                <a:r>
                  <a:rPr lang="en-US" sz="2400" dirty="0" err="1">
                    <a:latin typeface="Nunito Sans" panose="020B0604020202020204" charset="0"/>
                  </a:rPr>
                  <a:t>Enarx</a:t>
                </a:r>
                <a:endParaRPr lang="en-US" sz="2400" dirty="0">
                  <a:latin typeface="Nunito Sans" panose="020B0604020202020204" charset="0"/>
                </a:endParaRPr>
              </a:p>
            </p:txBody>
          </p:sp>
          <p:sp>
            <p:nvSpPr>
              <p:cNvPr id="42" name="Rectangle 9">
                <a:extLst>
                  <a:ext uri="{FF2B5EF4-FFF2-40B4-BE49-F238E27FC236}">
                    <a16:creationId xmlns:a16="http://schemas.microsoft.com/office/drawing/2014/main" id="{326871B9-04C8-4A06-9695-D3FF92635BD3}"/>
                  </a:ext>
                </a:extLst>
              </p:cNvPr>
              <p:cNvSpPr/>
              <p:nvPr/>
            </p:nvSpPr>
            <p:spPr>
              <a:xfrm>
                <a:off x="5572477" y="1511639"/>
                <a:ext cx="1371600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45720" tIns="0" rIns="45720" bIns="0">
                <a:noAutofit/>
              </a:bodyPr>
              <a:lstStyle/>
              <a:p>
                <a:pPr algn="ctr" defTabSz="914377"/>
                <a:r>
                  <a:rPr lang="en-US" sz="2000" b="1" dirty="0">
                    <a:solidFill>
                      <a:schemeClr val="bg1"/>
                    </a:solidFill>
                    <a:latin typeface="Nunito Sans" panose="020B0604020202020204" charset="0"/>
                  </a:rPr>
                  <a:t>4. Trusted Execution Environments</a:t>
                </a:r>
              </a:p>
            </p:txBody>
          </p:sp>
        </p:grpSp>
        <p:grpSp>
          <p:nvGrpSpPr>
            <p:cNvPr id="43" name="Group 26">
              <a:extLst>
                <a:ext uri="{FF2B5EF4-FFF2-40B4-BE49-F238E27FC236}">
                  <a16:creationId xmlns:a16="http://schemas.microsoft.com/office/drawing/2014/main" id="{0BAAB35B-3EE4-424D-85E6-3C333A892740}"/>
                </a:ext>
              </a:extLst>
            </p:cNvPr>
            <p:cNvGrpSpPr/>
            <p:nvPr/>
          </p:nvGrpSpPr>
          <p:grpSpPr>
            <a:xfrm>
              <a:off x="10581130" y="4159937"/>
              <a:ext cx="1505966" cy="4085407"/>
              <a:chOff x="8842756" y="1418857"/>
              <a:chExt cx="1505966" cy="3923620"/>
            </a:xfrm>
          </p:grpSpPr>
          <p:sp>
            <p:nvSpPr>
              <p:cNvPr id="44" name="Rectangle 19">
                <a:extLst>
                  <a:ext uri="{FF2B5EF4-FFF2-40B4-BE49-F238E27FC236}">
                    <a16:creationId xmlns:a16="http://schemas.microsoft.com/office/drawing/2014/main" id="{60DF0DE7-B3B6-458E-8D05-CCB546296306}"/>
                  </a:ext>
                </a:extLst>
              </p:cNvPr>
              <p:cNvSpPr/>
              <p:nvPr/>
            </p:nvSpPr>
            <p:spPr>
              <a:xfrm>
                <a:off x="8842756" y="1418857"/>
                <a:ext cx="1505966" cy="39236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latin typeface="Nunito Sans" panose="020B0604020202020204" charset="0"/>
                </a:endParaRPr>
              </a:p>
              <a:p>
                <a:pPr algn="ctr"/>
                <a:endParaRPr lang="en-US" sz="2400" dirty="0">
                  <a:latin typeface="Nunito Sans" panose="020B0604020202020204" charset="0"/>
                </a:endParaRPr>
              </a:p>
              <a:p>
                <a:pPr algn="ctr"/>
                <a:r>
                  <a:rPr lang="en-US" sz="2400" dirty="0">
                    <a:latin typeface="Nunito Sans" panose="020B0604020202020204" charset="0"/>
                  </a:rPr>
                  <a:t>IPFS</a:t>
                </a:r>
              </a:p>
            </p:txBody>
          </p:sp>
          <p:sp>
            <p:nvSpPr>
              <p:cNvPr id="45" name="Rectangle 10">
                <a:extLst>
                  <a:ext uri="{FF2B5EF4-FFF2-40B4-BE49-F238E27FC236}">
                    <a16:creationId xmlns:a16="http://schemas.microsoft.com/office/drawing/2014/main" id="{B5EFF671-C06F-477E-897A-0C63917DAD2F}"/>
                  </a:ext>
                </a:extLst>
              </p:cNvPr>
              <p:cNvSpPr/>
              <p:nvPr/>
            </p:nvSpPr>
            <p:spPr>
              <a:xfrm>
                <a:off x="8909939" y="1526711"/>
                <a:ext cx="1371600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45720" tIns="0" rIns="45720" bIns="0">
                <a:noAutofit/>
              </a:bodyPr>
              <a:lstStyle/>
              <a:p>
                <a:pPr algn="ctr" defTabSz="914377"/>
                <a:r>
                  <a:rPr lang="en-US" sz="2000" b="1" dirty="0">
                    <a:solidFill>
                      <a:schemeClr val="bg1"/>
                    </a:solidFill>
                    <a:latin typeface="Nunito Sans" panose="020B0604020202020204" charset="0"/>
                  </a:rPr>
                  <a:t>6. Secure, immutable scale-out storage</a:t>
                </a:r>
              </a:p>
            </p:txBody>
          </p:sp>
        </p:grpSp>
        <p:grpSp>
          <p:nvGrpSpPr>
            <p:cNvPr id="46" name="Group 25">
              <a:extLst>
                <a:ext uri="{FF2B5EF4-FFF2-40B4-BE49-F238E27FC236}">
                  <a16:creationId xmlns:a16="http://schemas.microsoft.com/office/drawing/2014/main" id="{6EA6D434-5012-40BA-BC0F-B196B3D090E1}"/>
                </a:ext>
              </a:extLst>
            </p:cNvPr>
            <p:cNvGrpSpPr/>
            <p:nvPr/>
          </p:nvGrpSpPr>
          <p:grpSpPr>
            <a:xfrm>
              <a:off x="8913676" y="4159937"/>
              <a:ext cx="1505966" cy="4085407"/>
              <a:chOff x="7133617" y="1418857"/>
              <a:chExt cx="1505966" cy="3923620"/>
            </a:xfrm>
          </p:grpSpPr>
          <p:sp>
            <p:nvSpPr>
              <p:cNvPr id="47" name="Rectangle 14">
                <a:extLst>
                  <a:ext uri="{FF2B5EF4-FFF2-40B4-BE49-F238E27FC236}">
                    <a16:creationId xmlns:a16="http://schemas.microsoft.com/office/drawing/2014/main" id="{CFF49BC0-7FA3-4677-AC5E-CC99B75990F6}"/>
                  </a:ext>
                </a:extLst>
              </p:cNvPr>
              <p:cNvSpPr/>
              <p:nvPr/>
            </p:nvSpPr>
            <p:spPr>
              <a:xfrm>
                <a:off x="7133617" y="1418857"/>
                <a:ext cx="1505966" cy="39236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latin typeface="Nunito Sans" panose="020B0604020202020204" charset="0"/>
                </a:endParaRPr>
              </a:p>
              <a:p>
                <a:pPr algn="ctr"/>
                <a:endParaRPr lang="en-US" sz="2400" dirty="0">
                  <a:latin typeface="Nunito Sans" panose="020B0604020202020204" charset="0"/>
                </a:endParaRPr>
              </a:p>
              <a:p>
                <a:pPr algn="ctr"/>
                <a:endParaRPr lang="en-US" sz="2400" dirty="0">
                  <a:latin typeface="Nunito Sans" panose="020B0604020202020204" charset="0"/>
                </a:endParaRPr>
              </a:p>
              <a:p>
                <a:pPr algn="ctr"/>
                <a:endParaRPr lang="en-US" sz="2400" dirty="0">
                  <a:latin typeface="Nunito Sans" panose="020B0604020202020204" charset="0"/>
                </a:endParaRPr>
              </a:p>
              <a:p>
                <a:pPr algn="ctr"/>
                <a:endParaRPr lang="en-US" sz="2400" dirty="0">
                  <a:latin typeface="Nunito Sans" panose="020B0604020202020204" charset="0"/>
                </a:endParaRPr>
              </a:p>
              <a:p>
                <a:pPr algn="ctr"/>
                <a:r>
                  <a:rPr lang="en-US" sz="2400" dirty="0">
                    <a:latin typeface="Nunito Sans" panose="020B0604020202020204" charset="0"/>
                  </a:rPr>
                  <a:t>Siemens Coaty.io</a:t>
                </a:r>
              </a:p>
              <a:p>
                <a:pPr algn="ctr"/>
                <a:endParaRPr lang="en-US" sz="2400" dirty="0">
                  <a:latin typeface="Nunito Sans" panose="020B0604020202020204" charset="0"/>
                </a:endParaRPr>
              </a:p>
              <a:p>
                <a:pPr algn="ctr"/>
                <a:r>
                  <a:rPr lang="en-US" sz="2400" dirty="0">
                    <a:latin typeface="Nunito Sans" panose="020B0604020202020204" charset="0"/>
                  </a:rPr>
                  <a:t>Tibco </a:t>
                </a:r>
                <a:r>
                  <a:rPr lang="en-US" sz="2400" dirty="0" err="1">
                    <a:latin typeface="Nunito Sans" panose="020B0604020202020204" charset="0"/>
                  </a:rPr>
                  <a:t>Flogo</a:t>
                </a:r>
                <a:endParaRPr lang="en-US" sz="2400" dirty="0">
                  <a:latin typeface="Nunito Sans" panose="020B0604020202020204" charset="0"/>
                </a:endParaRPr>
              </a:p>
              <a:p>
                <a:pPr algn="ctr"/>
                <a:endParaRPr lang="en-US" sz="2400" dirty="0">
                  <a:latin typeface="Nunito Sans" panose="020B0604020202020204" charset="0"/>
                </a:endParaRPr>
              </a:p>
              <a:p>
                <a:pPr algn="ctr"/>
                <a:r>
                  <a:rPr lang="en-US" sz="2400" dirty="0">
                    <a:latin typeface="Nunito Sans" panose="020B0604020202020204" charset="0"/>
                  </a:rPr>
                  <a:t>CNCF Open Policy Engine</a:t>
                </a:r>
              </a:p>
              <a:p>
                <a:pPr algn="ctr"/>
                <a:endParaRPr lang="en-US" sz="2400" dirty="0">
                  <a:latin typeface="Nunito Sans" panose="020B0604020202020204" charset="0"/>
                </a:endParaRPr>
              </a:p>
              <a:p>
                <a:pPr algn="ctr"/>
                <a:endParaRPr lang="en-US" sz="2400" dirty="0">
                  <a:latin typeface="Nunito Sans" panose="020B0604020202020204" charset="0"/>
                </a:endParaRPr>
              </a:p>
            </p:txBody>
          </p:sp>
          <p:sp>
            <p:nvSpPr>
              <p:cNvPr id="48" name="Rectangle 11">
                <a:extLst>
                  <a:ext uri="{FF2B5EF4-FFF2-40B4-BE49-F238E27FC236}">
                    <a16:creationId xmlns:a16="http://schemas.microsoft.com/office/drawing/2014/main" id="{0B8C4E1C-70CC-46EF-B933-082F9BD59C09}"/>
                  </a:ext>
                </a:extLst>
              </p:cNvPr>
              <p:cNvSpPr/>
              <p:nvPr/>
            </p:nvSpPr>
            <p:spPr>
              <a:xfrm>
                <a:off x="7200800" y="1526711"/>
                <a:ext cx="1371600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45720" tIns="0" rIns="45720" bIns="0">
                <a:noAutofit/>
              </a:bodyPr>
              <a:lstStyle/>
              <a:p>
                <a:pPr lvl="0" algn="ctr" defTabSz="914377"/>
                <a:r>
                  <a:rPr lang="en-US" sz="2000" b="1" dirty="0">
                    <a:solidFill>
                      <a:schemeClr val="bg1"/>
                    </a:solidFill>
                    <a:latin typeface="Nunito Sans" panose="020B0604020202020204" charset="0"/>
                  </a:rPr>
                  <a:t>5. Metadata/</a:t>
                </a:r>
                <a:br>
                  <a:rPr lang="en-US" sz="2000" b="1" dirty="0">
                    <a:solidFill>
                      <a:schemeClr val="bg1"/>
                    </a:solidFill>
                    <a:latin typeface="Nunito Sans" panose="020B0604020202020204" charset="0"/>
                  </a:rPr>
                </a:br>
                <a:r>
                  <a:rPr lang="en-US" sz="2000" b="1" dirty="0">
                    <a:solidFill>
                      <a:schemeClr val="bg1"/>
                    </a:solidFill>
                    <a:latin typeface="Nunito Sans" panose="020B0604020202020204" charset="0"/>
                  </a:rPr>
                  <a:t>policy attachment </a:t>
                </a:r>
              </a:p>
              <a:p>
                <a:pPr lvl="0" algn="ctr" defTabSz="914377"/>
                <a:r>
                  <a:rPr lang="en-US" sz="1200" dirty="0">
                    <a:solidFill>
                      <a:schemeClr val="bg1"/>
                    </a:solidFill>
                    <a:latin typeface="Nunito Sans" panose="020B0604020202020204" charset="0"/>
                  </a:rPr>
                  <a:t>(e.g. data capture environment, provenance, confidence score, policies for sharing/monetization)</a:t>
                </a:r>
              </a:p>
            </p:txBody>
          </p:sp>
        </p:grpSp>
        <p:grpSp>
          <p:nvGrpSpPr>
            <p:cNvPr id="49" name="Group 27">
              <a:extLst>
                <a:ext uri="{FF2B5EF4-FFF2-40B4-BE49-F238E27FC236}">
                  <a16:creationId xmlns:a16="http://schemas.microsoft.com/office/drawing/2014/main" id="{84397D52-2C25-4137-ADF9-508AA876B928}"/>
                </a:ext>
              </a:extLst>
            </p:cNvPr>
            <p:cNvGrpSpPr/>
            <p:nvPr/>
          </p:nvGrpSpPr>
          <p:grpSpPr>
            <a:xfrm>
              <a:off x="12230060" y="4159937"/>
              <a:ext cx="1505966" cy="4085407"/>
              <a:chOff x="10578759" y="1418857"/>
              <a:chExt cx="1505966" cy="3923620"/>
            </a:xfrm>
          </p:grpSpPr>
          <p:sp>
            <p:nvSpPr>
              <p:cNvPr id="50" name="Rectangle 20">
                <a:extLst>
                  <a:ext uri="{FF2B5EF4-FFF2-40B4-BE49-F238E27FC236}">
                    <a16:creationId xmlns:a16="http://schemas.microsoft.com/office/drawing/2014/main" id="{EB5E138E-CDB8-4DC9-9017-5E4C04704FAF}"/>
                  </a:ext>
                </a:extLst>
              </p:cNvPr>
              <p:cNvSpPr/>
              <p:nvPr/>
            </p:nvSpPr>
            <p:spPr>
              <a:xfrm>
                <a:off x="10578759" y="1418857"/>
                <a:ext cx="1505966" cy="39236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latin typeface="Nunito Sans" panose="020B0604020202020204" charset="0"/>
                </a:endParaRPr>
              </a:p>
              <a:p>
                <a:pPr algn="ctr"/>
                <a:endParaRPr lang="en-US" sz="2400" dirty="0">
                  <a:latin typeface="Nunito Sans" panose="020B0604020202020204" charset="0"/>
                </a:endParaRPr>
              </a:p>
              <a:p>
                <a:pPr algn="ctr"/>
                <a:r>
                  <a:rPr lang="en-US" sz="2400" dirty="0">
                    <a:latin typeface="Nunito Sans" panose="020B0604020202020204" charset="0"/>
                  </a:rPr>
                  <a:t>Hyperledger</a:t>
                </a:r>
              </a:p>
              <a:p>
                <a:pPr algn="ctr"/>
                <a:endParaRPr lang="en-US" sz="2400" dirty="0">
                  <a:latin typeface="Nunito Sans" panose="020B0604020202020204" charset="0"/>
                </a:endParaRPr>
              </a:p>
              <a:p>
                <a:pPr algn="ctr"/>
                <a:r>
                  <a:rPr lang="en-US" sz="2400" dirty="0">
                    <a:latin typeface="Nunito Sans" panose="020B0604020202020204" charset="0"/>
                  </a:rPr>
                  <a:t>IOTA</a:t>
                </a:r>
              </a:p>
            </p:txBody>
          </p:sp>
          <p:sp>
            <p:nvSpPr>
              <p:cNvPr id="51" name="Rectangle 12">
                <a:extLst>
                  <a:ext uri="{FF2B5EF4-FFF2-40B4-BE49-F238E27FC236}">
                    <a16:creationId xmlns:a16="http://schemas.microsoft.com/office/drawing/2014/main" id="{B9809C7D-23BF-45B8-AF7F-55F5993FE696}"/>
                  </a:ext>
                </a:extLst>
              </p:cNvPr>
              <p:cNvSpPr/>
              <p:nvPr/>
            </p:nvSpPr>
            <p:spPr>
              <a:xfrm>
                <a:off x="10645942" y="1526711"/>
                <a:ext cx="1371600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45720" tIns="0" rIns="45720" bIns="0">
                <a:noAutofit/>
              </a:bodyPr>
              <a:lstStyle/>
              <a:p>
                <a:pPr algn="ctr" defTabSz="914377"/>
                <a:r>
                  <a:rPr lang="en-US" sz="2000" b="1" dirty="0">
                    <a:solidFill>
                      <a:schemeClr val="bg1"/>
                    </a:solidFill>
                    <a:latin typeface="Nunito Sans" panose="020B0604020202020204" charset="0"/>
                  </a:rPr>
                  <a:t>7. Registration of trusted assets in a multi-cloud distributed ledger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7281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68E1AF4E-028C-498E-9882-8974F0259C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10896"/>
            <a:ext cx="24187019" cy="1230782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A8148D7-AD9B-483E-8E3B-D20BE70175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8721" y="7680960"/>
            <a:ext cx="5596128" cy="347472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C284DAD4-B91D-4801-8B36-F693C2E0A8F8}"/>
              </a:ext>
            </a:extLst>
          </p:cNvPr>
          <p:cNvSpPr/>
          <p:nvPr/>
        </p:nvSpPr>
        <p:spPr>
          <a:xfrm>
            <a:off x="15939386" y="12066508"/>
            <a:ext cx="70198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>
                <a:hlinkClick r:id="rId4"/>
              </a:rPr>
              <a:t>https://industrymarketplace.net//</a:t>
            </a:r>
            <a:endParaRPr lang="de-DE" sz="1800" dirty="0"/>
          </a:p>
          <a:p>
            <a:r>
              <a:rPr lang="de-DE" sz="1800" dirty="0">
                <a:hlinkClick r:id="rId5"/>
              </a:rPr>
              <a:t>https://docs.iota.org/docs/blueprints/0.1/data-marketplace/overview</a:t>
            </a:r>
            <a:endParaRPr lang="de-DE" sz="1800" dirty="0">
              <a:latin typeface="Nunito Sa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700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BB5B65-B967-4147-A24D-86E2D62CC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IOTA Industry Marketplace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08A18C1E-3AD9-442A-985E-D93FE5AEBF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748"/>
          <a:stretch/>
        </p:blipFill>
        <p:spPr>
          <a:xfrm>
            <a:off x="3213246" y="3000248"/>
            <a:ext cx="18008454" cy="955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586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52703A5-B1B4-4D0A-9A2C-C014D1810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IOTA Industry Marketplace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8A0EE5B-D9EB-48F9-B68D-0B099D8022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9100" y="3149600"/>
            <a:ext cx="9721849" cy="1875536"/>
          </a:xfrm>
        </p:spPr>
        <p:txBody>
          <a:bodyPr wrap="square" anchor="t"/>
          <a:lstStyle/>
          <a:p>
            <a:pPr marL="685800" indent="-685800">
              <a:spcBef>
                <a:spcPts val="3000"/>
              </a:spcBef>
              <a:buSzPct val="100000"/>
            </a:pPr>
            <a:r>
              <a:rPr lang="de-DE" sz="2800" dirty="0" err="1">
                <a:latin typeface="Nunito Sans" panose="00000500000000000000" pitchFamily="2" charset="0"/>
              </a:rPr>
              <a:t>Specifications</a:t>
            </a:r>
            <a:r>
              <a:rPr lang="de-DE" sz="2800" dirty="0">
                <a:latin typeface="Nunito Sans" panose="00000500000000000000" pitchFamily="2" charset="0"/>
              </a:rPr>
              <a:t> </a:t>
            </a:r>
            <a:r>
              <a:rPr lang="de-DE" sz="2800" dirty="0" err="1">
                <a:latin typeface="Nunito Sans" panose="00000500000000000000" pitchFamily="2" charset="0"/>
              </a:rPr>
              <a:t>by</a:t>
            </a:r>
            <a:r>
              <a:rPr lang="de-DE" sz="2800" dirty="0">
                <a:latin typeface="Nunito Sans" panose="00000500000000000000" pitchFamily="2" charset="0"/>
              </a:rPr>
              <a:t> </a:t>
            </a:r>
            <a:r>
              <a:rPr lang="de-DE" sz="2800" b="1" i="1" dirty="0">
                <a:latin typeface="Nunito Sans" panose="00000500000000000000" pitchFamily="2" charset="0"/>
              </a:rPr>
              <a:t>„Plattform Industrie 4.0“ </a:t>
            </a:r>
            <a:br>
              <a:rPr lang="de-DE" sz="2800" dirty="0">
                <a:latin typeface="Nunito Sans" panose="00000500000000000000" pitchFamily="2" charset="0"/>
              </a:rPr>
            </a:br>
            <a:r>
              <a:rPr lang="de-DE" sz="2800" dirty="0">
                <a:latin typeface="Nunito Sans" panose="00000500000000000000" pitchFamily="2" charset="0"/>
              </a:rPr>
              <a:t>(</a:t>
            </a:r>
            <a:r>
              <a:rPr lang="de-DE" sz="2800" dirty="0" err="1">
                <a:latin typeface="Nunito Sans" panose="00000500000000000000" pitchFamily="2" charset="0"/>
              </a:rPr>
              <a:t>official</a:t>
            </a:r>
            <a:r>
              <a:rPr lang="de-DE" sz="2800" dirty="0">
                <a:latin typeface="Nunito Sans" panose="00000500000000000000" pitchFamily="2" charset="0"/>
              </a:rPr>
              <a:t> </a:t>
            </a:r>
            <a:r>
              <a:rPr lang="de-DE" sz="2800" dirty="0" err="1">
                <a:latin typeface="Nunito Sans" panose="00000500000000000000" pitchFamily="2" charset="0"/>
              </a:rPr>
              <a:t>central</a:t>
            </a:r>
            <a:r>
              <a:rPr lang="de-DE" sz="2800" dirty="0">
                <a:latin typeface="Nunito Sans" panose="00000500000000000000" pitchFamily="2" charset="0"/>
              </a:rPr>
              <a:t> </a:t>
            </a:r>
            <a:r>
              <a:rPr lang="de-DE" sz="2800" dirty="0" err="1">
                <a:latin typeface="Nunito Sans" panose="00000500000000000000" pitchFamily="2" charset="0"/>
              </a:rPr>
              <a:t>german</a:t>
            </a:r>
            <a:r>
              <a:rPr lang="de-DE" sz="2800" dirty="0">
                <a:latin typeface="Nunito Sans" panose="00000500000000000000" pitchFamily="2" charset="0"/>
              </a:rPr>
              <a:t> network </a:t>
            </a:r>
            <a:r>
              <a:rPr lang="de-DE" sz="2800" dirty="0" err="1">
                <a:latin typeface="Nunito Sans" panose="00000500000000000000" pitchFamily="2" charset="0"/>
              </a:rPr>
              <a:t>to</a:t>
            </a:r>
            <a:r>
              <a:rPr lang="de-DE" sz="2800" dirty="0">
                <a:latin typeface="Nunito Sans" panose="00000500000000000000" pitchFamily="2" charset="0"/>
              </a:rPr>
              <a:t> </a:t>
            </a:r>
            <a:r>
              <a:rPr lang="de-DE" sz="2800" dirty="0" err="1">
                <a:latin typeface="Nunito Sans" panose="00000500000000000000" pitchFamily="2" charset="0"/>
              </a:rPr>
              <a:t>develop</a:t>
            </a:r>
            <a:r>
              <a:rPr lang="de-DE" sz="2800" dirty="0">
                <a:latin typeface="Nunito Sans" panose="00000500000000000000" pitchFamily="2" charset="0"/>
              </a:rPr>
              <a:t> and promote </a:t>
            </a:r>
            <a:r>
              <a:rPr lang="de-DE" sz="2800" dirty="0" err="1">
                <a:latin typeface="Nunito Sans" panose="00000500000000000000" pitchFamily="2" charset="0"/>
              </a:rPr>
              <a:t>industry</a:t>
            </a:r>
            <a:r>
              <a:rPr lang="de-DE" sz="2800" dirty="0">
                <a:latin typeface="Nunito Sans" panose="00000500000000000000" pitchFamily="2" charset="0"/>
              </a:rPr>
              <a:t> 4.0)</a:t>
            </a:r>
          </a:p>
          <a:p>
            <a:pPr marL="685800" indent="-685800">
              <a:spcBef>
                <a:spcPts val="3000"/>
              </a:spcBef>
              <a:buSzPct val="100000"/>
            </a:pPr>
            <a:endParaRPr lang="de-DE" sz="2800" dirty="0">
              <a:latin typeface="Nunito Sans" panose="00000500000000000000" pitchFamily="2" charset="0"/>
            </a:endParaRPr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BC00B9A1-4359-4CB2-B89F-6639A0D951D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4990" y="5383383"/>
            <a:ext cx="21054020" cy="7000240"/>
          </a:xfrm>
          <a:prstGeom prst="rect">
            <a:avLst/>
          </a:prstGeom>
        </p:spPr>
      </p:pic>
      <p:sp>
        <p:nvSpPr>
          <p:cNvPr id="8" name="Textplatzhalter 4">
            <a:extLst>
              <a:ext uri="{FF2B5EF4-FFF2-40B4-BE49-F238E27FC236}">
                <a16:creationId xmlns:a16="http://schemas.microsoft.com/office/drawing/2014/main" id="{5AB55B5F-40BD-40B6-80D9-974428AC67A9}"/>
              </a:ext>
            </a:extLst>
          </p:cNvPr>
          <p:cNvSpPr txBox="1">
            <a:spLocks/>
          </p:cNvSpPr>
          <p:nvPr/>
        </p:nvSpPr>
        <p:spPr>
          <a:xfrm>
            <a:off x="13161772" y="3149600"/>
            <a:ext cx="9907777" cy="1875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685800" indent="-685800">
              <a:spcBef>
                <a:spcPts val="3000"/>
              </a:spcBef>
              <a:buSzPct val="100000"/>
            </a:pPr>
            <a:r>
              <a:rPr lang="de-DE" sz="2800" dirty="0">
                <a:latin typeface="Nunito Sans" panose="00000500000000000000" pitchFamily="2" charset="0"/>
              </a:rPr>
              <a:t>ISO/IEC </a:t>
            </a:r>
            <a:r>
              <a:rPr lang="de-DE" sz="2800" dirty="0" err="1">
                <a:latin typeface="Nunito Sans" panose="00000500000000000000" pitchFamily="2" charset="0"/>
              </a:rPr>
              <a:t>compliant</a:t>
            </a:r>
            <a:r>
              <a:rPr lang="de-DE" sz="2800" dirty="0">
                <a:latin typeface="Nunito Sans" panose="00000500000000000000" pitchFamily="2" charset="0"/>
              </a:rPr>
              <a:t> </a:t>
            </a:r>
            <a:r>
              <a:rPr lang="de-DE" sz="2800" dirty="0" err="1">
                <a:latin typeface="Nunito Sans" panose="00000500000000000000" pitchFamily="2" charset="0"/>
              </a:rPr>
              <a:t>data</a:t>
            </a:r>
            <a:r>
              <a:rPr lang="de-DE" sz="2800" dirty="0">
                <a:latin typeface="Nunito Sans" panose="00000500000000000000" pitchFamily="2" charset="0"/>
              </a:rPr>
              <a:t> </a:t>
            </a:r>
            <a:r>
              <a:rPr lang="de-DE" sz="2800" dirty="0" err="1">
                <a:latin typeface="Nunito Sans" panose="00000500000000000000" pitchFamily="2" charset="0"/>
              </a:rPr>
              <a:t>standard</a:t>
            </a:r>
            <a:r>
              <a:rPr lang="de-DE" sz="2800" dirty="0">
                <a:latin typeface="Nunito Sans" panose="00000500000000000000" pitchFamily="2" charset="0"/>
              </a:rPr>
              <a:t> (</a:t>
            </a:r>
            <a:r>
              <a:rPr lang="de-DE" sz="2800" dirty="0" err="1">
                <a:latin typeface="Nunito Sans" panose="00000500000000000000" pitchFamily="2" charset="0"/>
              </a:rPr>
              <a:t>eCl@ss</a:t>
            </a:r>
            <a:r>
              <a:rPr lang="de-DE" sz="2800" dirty="0">
                <a:latin typeface="Nunito Sans" panose="00000500000000000000" pitchFamily="2" charset="0"/>
              </a:rPr>
              <a:t>)</a:t>
            </a:r>
          </a:p>
          <a:p>
            <a:pPr marL="685800" indent="-685800">
              <a:spcBef>
                <a:spcPts val="3000"/>
              </a:spcBef>
              <a:buSzPct val="100000"/>
            </a:pPr>
            <a:r>
              <a:rPr lang="de-DE" sz="2800" dirty="0" err="1">
                <a:latin typeface="Nunito Sans" panose="00000500000000000000" pitchFamily="2" charset="0"/>
              </a:rPr>
              <a:t>Standardized</a:t>
            </a:r>
            <a:r>
              <a:rPr lang="de-DE" sz="2800" dirty="0">
                <a:latin typeface="Nunito Sans" panose="00000500000000000000" pitchFamily="2" charset="0"/>
              </a:rPr>
              <a:t> </a:t>
            </a:r>
            <a:r>
              <a:rPr lang="de-DE" sz="2800" dirty="0" err="1">
                <a:latin typeface="Nunito Sans" panose="00000500000000000000" pitchFamily="2" charset="0"/>
              </a:rPr>
              <a:t>asset</a:t>
            </a:r>
            <a:r>
              <a:rPr lang="de-DE" sz="2800" dirty="0">
                <a:latin typeface="Nunito Sans" panose="00000500000000000000" pitchFamily="2" charset="0"/>
              </a:rPr>
              <a:t> </a:t>
            </a:r>
            <a:r>
              <a:rPr lang="de-DE" sz="2800" dirty="0" err="1">
                <a:latin typeface="Nunito Sans" panose="00000500000000000000" pitchFamily="2" charset="0"/>
              </a:rPr>
              <a:t>representation</a:t>
            </a:r>
            <a:r>
              <a:rPr lang="de-DE" sz="2800" dirty="0">
                <a:latin typeface="Nunito Sans" panose="00000500000000000000" pitchFamily="2" charset="0"/>
              </a:rPr>
              <a:t> (AAS)</a:t>
            </a:r>
          </a:p>
        </p:txBody>
      </p:sp>
    </p:spTree>
    <p:extLst>
      <p:ext uri="{BB962C8B-B14F-4D97-AF65-F5344CB8AC3E}">
        <p14:creationId xmlns:p14="http://schemas.microsoft.com/office/powerpoint/2010/main" val="131536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220B6D-C3CD-4E7F-8DFF-5D4E78037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IOTA Industry Marketplace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C79B597-264B-4213-BB42-147389F1F0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9385" t="17031" r="20655" b="20055"/>
          <a:stretch/>
        </p:blipFill>
        <p:spPr>
          <a:xfrm>
            <a:off x="3440504" y="3033775"/>
            <a:ext cx="17502991" cy="936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361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CF587C37-9381-45AF-B606-2BA6236FAE52}"/>
              </a:ext>
            </a:extLst>
          </p:cNvPr>
          <p:cNvGrpSpPr/>
          <p:nvPr/>
        </p:nvGrpSpPr>
        <p:grpSpPr>
          <a:xfrm>
            <a:off x="5355431" y="588648"/>
            <a:ext cx="13673137" cy="10975380"/>
            <a:chOff x="5355431" y="588648"/>
            <a:chExt cx="13673137" cy="10975380"/>
          </a:xfrm>
        </p:grpSpPr>
        <p:pic>
          <p:nvPicPr>
            <p:cNvPr id="4" name="Grafik 3" descr="Ein Bild, das Spielzeug enthält.&#10;&#10;Automatisch generierte Beschreibung">
              <a:extLst>
                <a:ext uri="{FF2B5EF4-FFF2-40B4-BE49-F238E27FC236}">
                  <a16:creationId xmlns:a16="http://schemas.microsoft.com/office/drawing/2014/main" id="{BEE467C3-C1B1-463E-8A4B-12B485E22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b="19730"/>
            <a:stretch/>
          </p:blipFill>
          <p:spPr>
            <a:xfrm>
              <a:off x="5355431" y="588648"/>
              <a:ext cx="13673137" cy="10975380"/>
            </a:xfrm>
            <a:prstGeom prst="rect">
              <a:avLst/>
            </a:prstGeom>
          </p:spPr>
        </p:pic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20C41833-4B0C-455A-8870-6BA819FF1817}"/>
                </a:ext>
              </a:extLst>
            </p:cNvPr>
            <p:cNvSpPr/>
            <p:nvPr/>
          </p:nvSpPr>
          <p:spPr>
            <a:xfrm>
              <a:off x="12540343" y="9692640"/>
              <a:ext cx="365757" cy="54864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 descr="Ein Bild, das Spielzeug enthält.&#10;&#10;Automatisch generierte Beschreibung">
              <a:extLst>
                <a:ext uri="{FF2B5EF4-FFF2-40B4-BE49-F238E27FC236}">
                  <a16:creationId xmlns:a16="http://schemas.microsoft.com/office/drawing/2014/main" id="{BBD3ADE9-E778-42E4-86C4-CF555CB119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610353" y="9803119"/>
              <a:ext cx="232058" cy="343791"/>
            </a:xfrm>
            <a:prstGeom prst="rect">
              <a:avLst/>
            </a:prstGeom>
          </p:spPr>
        </p:pic>
      </p:grpSp>
      <p:sp>
        <p:nvSpPr>
          <p:cNvPr id="9" name="Rechteck 8">
            <a:extLst>
              <a:ext uri="{FF2B5EF4-FFF2-40B4-BE49-F238E27FC236}">
                <a16:creationId xmlns:a16="http://schemas.microsoft.com/office/drawing/2014/main" id="{B60E8B50-E55A-4F87-B0EF-B005D3612460}"/>
              </a:ext>
            </a:extLst>
          </p:cNvPr>
          <p:cNvSpPr/>
          <p:nvPr/>
        </p:nvSpPr>
        <p:spPr>
          <a:xfrm>
            <a:off x="15518762" y="12249388"/>
            <a:ext cx="7430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>
                <a:hlinkClick r:id="rId7"/>
              </a:rPr>
              <a:t>https://docs.iota.org/docs/client-libraries/0.1/mam/introduction/overview</a:t>
            </a:r>
            <a:endParaRPr lang="de-DE" sz="1800" dirty="0">
              <a:latin typeface="Nunito Sa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685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0"/>
          <p:cNvSpPr txBox="1">
            <a:spLocks noGrp="1"/>
          </p:cNvSpPr>
          <p:nvPr>
            <p:ph type="title"/>
          </p:nvPr>
        </p:nvSpPr>
        <p:spPr>
          <a:xfrm>
            <a:off x="2768074" y="372002"/>
            <a:ext cx="19577576" cy="2286001"/>
          </a:xfrm>
          <a:prstGeom prst="rect">
            <a:avLst/>
          </a:prstGeom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Nunito Sans" panose="00000500000000000000" pitchFamily="2" charset="0"/>
              </a:rPr>
              <a:t>Masked Authenticated Messaging (MAM)</a:t>
            </a:r>
            <a:endParaRPr dirty="0">
              <a:latin typeface="Nunito Sans" panose="00000500000000000000" pitchFamily="2" charset="0"/>
            </a:endParaRPr>
          </a:p>
        </p:txBody>
      </p:sp>
      <p:sp>
        <p:nvSpPr>
          <p:cNvPr id="38" name="Textplatzhalter 37">
            <a:extLst>
              <a:ext uri="{FF2B5EF4-FFF2-40B4-BE49-F238E27FC236}">
                <a16:creationId xmlns:a16="http://schemas.microsoft.com/office/drawing/2014/main" id="{2890DC8A-166D-4D79-86A7-B585BE98E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9100" y="3149600"/>
            <a:ext cx="13665199" cy="9296400"/>
          </a:xfrm>
        </p:spPr>
        <p:txBody>
          <a:bodyPr anchor="t"/>
          <a:lstStyle/>
          <a:p>
            <a:pPr marL="0" lvl="0" indent="0">
              <a:buNone/>
            </a:pPr>
            <a:r>
              <a:rPr lang="en-US" sz="3200" b="1" u="sng" dirty="0">
                <a:latin typeface="Nunito Sans" panose="00000500000000000000" pitchFamily="2" charset="0"/>
              </a:rPr>
              <a:t>Second layer protocol enabling private and secure data transfer</a:t>
            </a:r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663767E2-8B1D-41B6-86FF-90FFA36BDC96}"/>
              </a:ext>
            </a:extLst>
          </p:cNvPr>
          <p:cNvGrpSpPr/>
          <p:nvPr/>
        </p:nvGrpSpPr>
        <p:grpSpPr>
          <a:xfrm>
            <a:off x="4731170" y="4346586"/>
            <a:ext cx="14939948" cy="8045429"/>
            <a:chOff x="2152650" y="2084149"/>
            <a:chExt cx="19988198" cy="10755551"/>
          </a:xfrm>
        </p:grpSpPr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6AC01FC4-17F6-43B6-9554-19341E5D7967}"/>
                </a:ext>
              </a:extLst>
            </p:cNvPr>
            <p:cNvGrpSpPr/>
            <p:nvPr/>
          </p:nvGrpSpPr>
          <p:grpSpPr>
            <a:xfrm>
              <a:off x="2152650" y="3577650"/>
              <a:ext cx="19988198" cy="9262050"/>
              <a:chOff x="2152650" y="3577650"/>
              <a:chExt cx="19988198" cy="9262050"/>
            </a:xfrm>
          </p:grpSpPr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23241D6B-80A9-479F-AE01-3FE047E6318C}"/>
                  </a:ext>
                </a:extLst>
              </p:cNvPr>
              <p:cNvSpPr/>
              <p:nvPr/>
            </p:nvSpPr>
            <p:spPr>
              <a:xfrm>
                <a:off x="2152650" y="6826794"/>
                <a:ext cx="19988198" cy="3438832"/>
              </a:xfrm>
              <a:prstGeom prst="rect">
                <a:avLst/>
              </a:prstGeom>
              <a:noFill/>
              <a:ln w="38100">
                <a:solidFill>
                  <a:srgbClr val="633276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050"/>
              </a:p>
            </p:txBody>
          </p:sp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8BBD9D6A-A073-44D1-BBEF-71034DF1DAD4}"/>
                  </a:ext>
                </a:extLst>
              </p:cNvPr>
              <p:cNvSpPr/>
              <p:nvPr/>
            </p:nvSpPr>
            <p:spPr>
              <a:xfrm>
                <a:off x="14901848" y="8058150"/>
                <a:ext cx="4781549" cy="4781550"/>
              </a:xfrm>
              <a:prstGeom prst="rect">
                <a:avLst/>
              </a:prstGeom>
              <a:solidFill>
                <a:srgbClr val="0B7468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isometricOffAxis2Top">
                  <a:rot lat="17829410" lon="2855325" rev="18448855"/>
                </a:camera>
                <a:lightRig rig="flood" dir="t"/>
              </a:scene3d>
              <a:sp3d z="50800" extrusionH="101600">
                <a:bevelT h="2603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44000" bIns="648000" rtlCol="0" anchor="b">
                <a:scene3d>
                  <a:camera prst="orthographicFront"/>
                  <a:lightRig rig="threePt" dir="t"/>
                </a:scene3d>
              </a:bodyPr>
              <a:lstStyle/>
              <a:p>
                <a:pPr algn="ctr"/>
                <a:r>
                  <a:rPr lang="de-DE" sz="3600" b="1" dirty="0">
                    <a:latin typeface="Nunito Sans" panose="00000500000000000000" pitchFamily="2" charset="0"/>
                  </a:rPr>
                  <a:t>Wifi, </a:t>
                </a:r>
                <a:r>
                  <a:rPr lang="de-DE" sz="3600" b="1" dirty="0" err="1">
                    <a:latin typeface="Nunito Sans" panose="00000500000000000000" pitchFamily="2" charset="0"/>
                  </a:rPr>
                  <a:t>LoRA</a:t>
                </a:r>
                <a:r>
                  <a:rPr lang="de-DE" sz="3600" b="1" dirty="0">
                    <a:latin typeface="Nunito Sans" panose="00000500000000000000" pitchFamily="2" charset="0"/>
                  </a:rPr>
                  <a:t>, Bluetooth</a:t>
                </a:r>
              </a:p>
            </p:txBody>
          </p:sp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EFD83A43-DF42-4BAD-8A9E-102F0575EA2C}"/>
                  </a:ext>
                </a:extLst>
              </p:cNvPr>
              <p:cNvSpPr/>
              <p:nvPr/>
            </p:nvSpPr>
            <p:spPr>
              <a:xfrm>
                <a:off x="14901848" y="6564650"/>
                <a:ext cx="4781549" cy="478155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isometricOffAxis2Top">
                  <a:rot lat="17829410" lon="2855325" rev="18448855"/>
                </a:camera>
                <a:lightRig rig="flood" dir="t"/>
              </a:scene3d>
              <a:sp3d z="50800" extrusionH="101600">
                <a:bevelT h="2603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44000" bIns="648000" rtlCol="0" anchor="b">
                <a:scene3d>
                  <a:camera prst="orthographicFront"/>
                  <a:lightRig rig="threePt" dir="t"/>
                </a:scene3d>
              </a:bodyPr>
              <a:lstStyle/>
              <a:p>
                <a:pPr algn="ctr"/>
                <a:r>
                  <a:rPr lang="de-DE" sz="3600" b="1" dirty="0">
                    <a:latin typeface="Nunito Sans" panose="00000500000000000000" pitchFamily="2" charset="0"/>
                  </a:rPr>
                  <a:t>IOTA</a:t>
                </a:r>
              </a:p>
            </p:txBody>
          </p:sp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47DDDFAC-8085-4457-A9B6-E84186AA3DEB}"/>
                  </a:ext>
                </a:extLst>
              </p:cNvPr>
              <p:cNvSpPr/>
              <p:nvPr/>
            </p:nvSpPr>
            <p:spPr>
              <a:xfrm>
                <a:off x="14901848" y="5071150"/>
                <a:ext cx="4781549" cy="4781550"/>
              </a:xfrm>
              <a:prstGeom prst="rect">
                <a:avLst/>
              </a:prstGeom>
              <a:solidFill>
                <a:srgbClr val="0B7468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isometricOffAxis2Top">
                  <a:rot lat="17829410" lon="2855325" rev="18448855"/>
                </a:camera>
                <a:lightRig rig="flood" dir="t"/>
              </a:scene3d>
              <a:sp3d z="50800" extrusionH="101600">
                <a:bevelT h="2603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44000" bIns="648000" rtlCol="0" anchor="b">
                <a:scene3d>
                  <a:camera prst="orthographicFront"/>
                  <a:lightRig rig="threePt" dir="t"/>
                </a:scene3d>
              </a:bodyPr>
              <a:lstStyle/>
              <a:p>
                <a:pPr algn="ctr"/>
                <a:r>
                  <a:rPr lang="de-DE" sz="3600" b="1" dirty="0">
                    <a:latin typeface="Nunito Sans" panose="00000500000000000000" pitchFamily="2" charset="0"/>
                  </a:rPr>
                  <a:t>MAM, MQTT</a:t>
                </a:r>
              </a:p>
            </p:txBody>
          </p:sp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D6ACFCB2-28DB-41EF-97DD-FB70EEAF9A20}"/>
                  </a:ext>
                </a:extLst>
              </p:cNvPr>
              <p:cNvSpPr/>
              <p:nvPr/>
            </p:nvSpPr>
            <p:spPr>
              <a:xfrm>
                <a:off x="14901848" y="3577650"/>
                <a:ext cx="4781549" cy="478155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isometricOffAxis2Top">
                  <a:rot lat="17829410" lon="2855325" rev="18448855"/>
                </a:camera>
                <a:lightRig rig="flood" dir="t"/>
              </a:scene3d>
              <a:sp3d z="50800" extrusionH="101600">
                <a:bevelT h="2603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44000" bIns="648000" rtlCol="0" anchor="b">
                <a:scene3d>
                  <a:camera prst="orthographicFront"/>
                  <a:lightRig rig="threePt" dir="t"/>
                </a:scene3d>
              </a:bodyPr>
              <a:lstStyle/>
              <a:p>
                <a:pPr algn="ctr"/>
                <a:r>
                  <a:rPr lang="de-DE" sz="3600" b="1" dirty="0" err="1">
                    <a:latin typeface="Nunito Sans" panose="00000500000000000000" pitchFamily="2" charset="0"/>
                  </a:rPr>
                  <a:t>Trinary</a:t>
                </a:r>
                <a:r>
                  <a:rPr lang="de-DE" sz="3600" b="1" dirty="0">
                    <a:latin typeface="Nunito Sans" panose="00000500000000000000" pitchFamily="2" charset="0"/>
                  </a:rPr>
                  <a:t>/</a:t>
                </a:r>
                <a:r>
                  <a:rPr lang="de-DE" sz="3600" b="1" dirty="0" err="1">
                    <a:latin typeface="Nunito Sans" panose="00000500000000000000" pitchFamily="2" charset="0"/>
                  </a:rPr>
                  <a:t>binary</a:t>
                </a:r>
                <a:r>
                  <a:rPr lang="de-DE" sz="3600" b="1" dirty="0">
                    <a:latin typeface="Nunito Sans" panose="00000500000000000000" pitchFamily="2" charset="0"/>
                  </a:rPr>
                  <a:t>, JSON</a:t>
                </a:r>
              </a:p>
            </p:txBody>
          </p:sp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796E2D95-6754-447D-810D-C3D2026EA3EF}"/>
                  </a:ext>
                </a:extLst>
              </p:cNvPr>
              <p:cNvSpPr txBox="1"/>
              <p:nvPr/>
            </p:nvSpPr>
            <p:spPr>
              <a:xfrm>
                <a:off x="2429950" y="4564500"/>
                <a:ext cx="5960277" cy="6788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de-DE" sz="3600" b="1" dirty="0">
                    <a:latin typeface="Nunito Sans" panose="00000500000000000000" pitchFamily="2" charset="0"/>
                  </a:rPr>
                  <a:t>Service Layer</a:t>
                </a:r>
              </a:p>
              <a:p>
                <a:pPr algn="r"/>
                <a:endParaRPr lang="de-DE" sz="3600" b="1" dirty="0">
                  <a:latin typeface="Nunito Sans" panose="00000500000000000000" pitchFamily="2" charset="0"/>
                </a:endParaRPr>
              </a:p>
              <a:p>
                <a:pPr algn="r"/>
                <a:r>
                  <a:rPr lang="de-DE" sz="3600" b="1" dirty="0">
                    <a:latin typeface="Nunito Sans" panose="00000500000000000000" pitchFamily="2" charset="0"/>
                  </a:rPr>
                  <a:t>Data Format</a:t>
                </a:r>
              </a:p>
              <a:p>
                <a:pPr algn="r"/>
                <a:endParaRPr lang="de-DE" sz="3600" b="1" dirty="0">
                  <a:latin typeface="Nunito Sans" panose="00000500000000000000" pitchFamily="2" charset="0"/>
                </a:endParaRPr>
              </a:p>
              <a:p>
                <a:pPr algn="r"/>
                <a:r>
                  <a:rPr lang="de-DE" sz="3600" b="1" dirty="0" err="1">
                    <a:latin typeface="Nunito Sans" panose="00000500000000000000" pitchFamily="2" charset="0"/>
                  </a:rPr>
                  <a:t>Application</a:t>
                </a:r>
                <a:r>
                  <a:rPr lang="de-DE" sz="3600" b="1" dirty="0">
                    <a:latin typeface="Nunito Sans" panose="00000500000000000000" pitchFamily="2" charset="0"/>
                  </a:rPr>
                  <a:t> Layer</a:t>
                </a:r>
              </a:p>
              <a:p>
                <a:pPr algn="r"/>
                <a:endParaRPr lang="de-DE" sz="3600" b="1" dirty="0">
                  <a:latin typeface="Nunito Sans" panose="00000500000000000000" pitchFamily="2" charset="0"/>
                </a:endParaRPr>
              </a:p>
              <a:p>
                <a:pPr algn="r"/>
                <a:r>
                  <a:rPr lang="de-DE" sz="3600" b="1" dirty="0">
                    <a:latin typeface="Nunito Sans" panose="00000500000000000000" pitchFamily="2" charset="0"/>
                  </a:rPr>
                  <a:t>Transport Layer</a:t>
                </a:r>
              </a:p>
              <a:p>
                <a:pPr algn="r"/>
                <a:endParaRPr lang="de-DE" sz="3600" b="1" dirty="0">
                  <a:latin typeface="Nunito Sans" panose="00000500000000000000" pitchFamily="2" charset="0"/>
                </a:endParaRPr>
              </a:p>
              <a:p>
                <a:pPr algn="r"/>
                <a:r>
                  <a:rPr lang="de-DE" sz="3600" b="1" dirty="0">
                    <a:latin typeface="Nunito Sans" panose="00000500000000000000" pitchFamily="2" charset="0"/>
                  </a:rPr>
                  <a:t>Connectivity Layer</a:t>
                </a:r>
              </a:p>
            </p:txBody>
          </p:sp>
          <p:grpSp>
            <p:nvGrpSpPr>
              <p:cNvPr id="32" name="Gruppieren 31">
                <a:extLst>
                  <a:ext uri="{FF2B5EF4-FFF2-40B4-BE49-F238E27FC236}">
                    <a16:creationId xmlns:a16="http://schemas.microsoft.com/office/drawing/2014/main" id="{40FE36F2-7A86-4479-9E0A-1F0BBF059D10}"/>
                  </a:ext>
                </a:extLst>
              </p:cNvPr>
              <p:cNvGrpSpPr/>
              <p:nvPr/>
            </p:nvGrpSpPr>
            <p:grpSpPr>
              <a:xfrm>
                <a:off x="8733126" y="4920295"/>
                <a:ext cx="5110148" cy="5880675"/>
                <a:chOff x="9321399" y="4474925"/>
                <a:chExt cx="6386498" cy="5880675"/>
              </a:xfrm>
            </p:grpSpPr>
            <p:cxnSp>
              <p:nvCxnSpPr>
                <p:cNvPr id="15" name="Gerader Verbinder 14">
                  <a:extLst>
                    <a:ext uri="{FF2B5EF4-FFF2-40B4-BE49-F238E27FC236}">
                      <a16:creationId xmlns:a16="http://schemas.microsoft.com/office/drawing/2014/main" id="{91EC1B8C-67FE-47C8-A429-8DD036EBB1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21399" y="4474925"/>
                  <a:ext cx="6386498" cy="0"/>
                </a:xfrm>
                <a:prstGeom prst="line">
                  <a:avLst/>
                </a:prstGeom>
                <a:ln w="28575">
                  <a:solidFill>
                    <a:schemeClr val="accent2">
                      <a:lumMod val="5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Gerader Verbinder 70">
                  <a:extLst>
                    <a:ext uri="{FF2B5EF4-FFF2-40B4-BE49-F238E27FC236}">
                      <a16:creationId xmlns:a16="http://schemas.microsoft.com/office/drawing/2014/main" id="{5B944BBD-07DE-43E6-86CA-BB8F34C7C5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21399" y="5968425"/>
                  <a:ext cx="6386498" cy="0"/>
                </a:xfrm>
                <a:prstGeom prst="line">
                  <a:avLst/>
                </a:prstGeom>
                <a:ln w="28575">
                  <a:solidFill>
                    <a:srgbClr val="00517F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Gerader Verbinder 71">
                  <a:extLst>
                    <a:ext uri="{FF2B5EF4-FFF2-40B4-BE49-F238E27FC236}">
                      <a16:creationId xmlns:a16="http://schemas.microsoft.com/office/drawing/2014/main" id="{81A01F1B-0CBE-4BC6-A260-C8560EC257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21399" y="7430817"/>
                  <a:ext cx="6386498" cy="0"/>
                </a:xfrm>
                <a:prstGeom prst="line">
                  <a:avLst/>
                </a:prstGeom>
                <a:ln w="28575">
                  <a:solidFill>
                    <a:schemeClr val="accent2">
                      <a:lumMod val="5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Gerader Verbinder 73">
                  <a:extLst>
                    <a:ext uri="{FF2B5EF4-FFF2-40B4-BE49-F238E27FC236}">
                      <a16:creationId xmlns:a16="http://schemas.microsoft.com/office/drawing/2014/main" id="{D5CAF621-DE94-44B3-AA81-C8BAEE766E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21399" y="8893209"/>
                  <a:ext cx="6386498" cy="0"/>
                </a:xfrm>
                <a:prstGeom prst="line">
                  <a:avLst/>
                </a:prstGeom>
                <a:ln w="28575">
                  <a:solidFill>
                    <a:srgbClr val="00517F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Gerader Verbinder 74">
                  <a:extLst>
                    <a:ext uri="{FF2B5EF4-FFF2-40B4-BE49-F238E27FC236}">
                      <a16:creationId xmlns:a16="http://schemas.microsoft.com/office/drawing/2014/main" id="{06EF60DE-702E-4A9E-98DF-13ABBEA68E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21399" y="10355600"/>
                  <a:ext cx="6386498" cy="0"/>
                </a:xfrm>
                <a:prstGeom prst="line">
                  <a:avLst/>
                </a:prstGeom>
                <a:ln w="28575">
                  <a:solidFill>
                    <a:schemeClr val="accent2">
                      <a:lumMod val="5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55FAAD38-F2C8-4CA2-8413-28CAB8A028B8}"/>
                </a:ext>
              </a:extLst>
            </p:cNvPr>
            <p:cNvSpPr/>
            <p:nvPr/>
          </p:nvSpPr>
          <p:spPr>
            <a:xfrm>
              <a:off x="14901848" y="2084149"/>
              <a:ext cx="4781549" cy="4781549"/>
            </a:xfrm>
            <a:prstGeom prst="rect">
              <a:avLst/>
            </a:prstGeom>
            <a:solidFill>
              <a:srgbClr val="0B746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OffAxis2Top">
                <a:rot lat="17829410" lon="2855325" rev="18448855"/>
              </a:camera>
              <a:lightRig rig="flood" dir="t"/>
            </a:scene3d>
            <a:sp3d z="50800" extrusionH="101600">
              <a:bevelT h="260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bIns="648000" rtlCol="0" anchor="b"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de-DE" sz="3600" b="1" dirty="0" err="1">
                  <a:latin typeface="Nunito Sans" panose="00000500000000000000" pitchFamily="2" charset="0"/>
                </a:rPr>
                <a:t>Application</a:t>
              </a:r>
              <a:endParaRPr lang="de-DE" sz="3600" b="1" dirty="0">
                <a:latin typeface="Nunito Sa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7510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title"/>
          </p:nvPr>
        </p:nvSpPr>
        <p:spPr>
          <a:xfrm>
            <a:off x="3896442" y="4533900"/>
            <a:ext cx="165912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Font typeface="Helvetica Neue Light"/>
              <a:buNone/>
            </a:pPr>
            <a:r>
              <a:rPr lang="de-DE" dirty="0">
                <a:latin typeface="Nunito Sans" panose="00000500000000000000" pitchFamily="2" charset="0"/>
              </a:rPr>
              <a:t>Review</a:t>
            </a:r>
            <a:endParaRPr dirty="0">
              <a:latin typeface="Nunito Sans" panose="00000500000000000000" pitchFamily="2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0"/>
          <p:cNvSpPr txBox="1">
            <a:spLocks noGrp="1"/>
          </p:cNvSpPr>
          <p:nvPr>
            <p:ph type="title"/>
          </p:nvPr>
        </p:nvSpPr>
        <p:spPr>
          <a:xfrm>
            <a:off x="2768073" y="372002"/>
            <a:ext cx="19372775" cy="2286000"/>
          </a:xfrm>
          <a:prstGeom prst="rect">
            <a:avLst/>
          </a:prstGeom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Nunito Sans" panose="00000500000000000000" pitchFamily="2" charset="0"/>
              </a:rPr>
              <a:t>Masked Authenticated Messaging (MAM)</a:t>
            </a:r>
            <a:endParaRPr dirty="0">
              <a:latin typeface="Nunito Sans" panose="00000500000000000000" pitchFamily="2" charset="0"/>
            </a:endParaRPr>
          </a:p>
        </p:txBody>
      </p:sp>
      <p:sp>
        <p:nvSpPr>
          <p:cNvPr id="609" name="Google Shape;609;p70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16396642" cy="9296400"/>
          </a:xfrm>
          <a:prstGeom prst="rect">
            <a:avLst/>
          </a:prstGeom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>
              <a:buNone/>
            </a:pPr>
            <a:r>
              <a:rPr lang="en-US" sz="3200" b="1" u="sng" dirty="0">
                <a:latin typeface="Nunito Sans" panose="00000500000000000000" pitchFamily="2" charset="0"/>
              </a:rPr>
              <a:t>Post single data or message streams to a channel</a:t>
            </a:r>
          </a:p>
          <a:p>
            <a:pPr marL="571500" lvl="0" indent="-571500">
              <a:spcBef>
                <a:spcPts val="59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800" b="1" dirty="0">
                <a:latin typeface="Nunito Sans" panose="00000500000000000000" pitchFamily="2" charset="0"/>
              </a:rPr>
              <a:t>Viewers can subscribe to</a:t>
            </a:r>
            <a:r>
              <a:rPr lang="en-US" sz="2800" dirty="0">
                <a:latin typeface="Nunito Sans" panose="00000500000000000000" pitchFamily="2" charset="0"/>
              </a:rPr>
              <a:t> message stream </a:t>
            </a:r>
            <a:r>
              <a:rPr lang="en-US" sz="2800" b="1" dirty="0">
                <a:latin typeface="Nunito Sans" panose="00000500000000000000" pitchFamily="2" charset="0"/>
              </a:rPr>
              <a:t>channels</a:t>
            </a:r>
            <a:br>
              <a:rPr lang="en-US" sz="2800" b="1" dirty="0">
                <a:latin typeface="Nunito Sans" panose="00000500000000000000" pitchFamily="2" charset="0"/>
              </a:rPr>
            </a:br>
            <a:r>
              <a:rPr lang="en-US" sz="2800" dirty="0">
                <a:latin typeface="Nunito Sans" panose="00000500000000000000" pitchFamily="2" charset="0"/>
              </a:rPr>
              <a:t>where data can be (</a:t>
            </a:r>
            <a:r>
              <a:rPr lang="en-US" sz="2800" i="1" dirty="0">
                <a:latin typeface="Nunito Sans" panose="00000500000000000000" pitchFamily="2" charset="0"/>
              </a:rPr>
              <a:t>continuously</a:t>
            </a:r>
            <a:r>
              <a:rPr lang="en-US" sz="2800" dirty="0">
                <a:latin typeface="Nunito Sans" panose="00000500000000000000" pitchFamily="2" charset="0"/>
              </a:rPr>
              <a:t>) published </a:t>
            </a:r>
          </a:p>
          <a:p>
            <a:pPr marL="571500" lvl="0" indent="-571500">
              <a:spcBef>
                <a:spcPts val="59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800" b="1" dirty="0">
                <a:latin typeface="Nunito Sans" panose="00000500000000000000" pitchFamily="2" charset="0"/>
              </a:rPr>
              <a:t>“Channel splitting” enables offshoot channels </a:t>
            </a:r>
            <a:r>
              <a:rPr lang="en-US" sz="2800" dirty="0">
                <a:latin typeface="Nunito Sans" panose="00000500000000000000" pitchFamily="2" charset="0"/>
              </a:rPr>
              <a:t>for specific </a:t>
            </a:r>
            <a:br>
              <a:rPr lang="en-US" sz="2800" dirty="0">
                <a:latin typeface="Nunito Sans" panose="00000500000000000000" pitchFamily="2" charset="0"/>
              </a:rPr>
            </a:br>
            <a:r>
              <a:rPr lang="en-US" sz="2800" dirty="0">
                <a:latin typeface="Nunito Sans" panose="00000500000000000000" pitchFamily="2" charset="0"/>
              </a:rPr>
              <a:t>subsets of data accessible for permitted subscribers</a:t>
            </a:r>
          </a:p>
          <a:p>
            <a:pPr marL="0" lvl="0" indent="0">
              <a:spcBef>
                <a:spcPts val="5900"/>
              </a:spcBef>
              <a:spcAft>
                <a:spcPts val="0"/>
              </a:spcAft>
              <a:buNone/>
            </a:pPr>
            <a:r>
              <a:rPr lang="en-US" sz="3200" b="1" u="sng" dirty="0">
                <a:latin typeface="Nunito Sans" panose="00000500000000000000" pitchFamily="2" charset="0"/>
              </a:rPr>
              <a:t>Channel Modes</a:t>
            </a:r>
            <a:endParaRPr sz="3200" b="1" u="sng" dirty="0">
              <a:latin typeface="Nunito Sans" panose="00000500000000000000" pitchFamily="2" charset="0"/>
            </a:endParaRPr>
          </a:p>
          <a:p>
            <a:pPr marL="571500" lvl="0" indent="-571500">
              <a:buSzPct val="100000"/>
              <a:buFont typeface="Arial" panose="020B0604020202020204" pitchFamily="34" charset="0"/>
              <a:buChar char="•"/>
            </a:pPr>
            <a:r>
              <a:rPr lang="en-US" sz="2800" b="1" dirty="0">
                <a:latin typeface="Nunito Sans" panose="00000500000000000000" pitchFamily="2" charset="0"/>
              </a:rPr>
              <a:t>Public: </a:t>
            </a:r>
            <a:r>
              <a:rPr lang="en-US" sz="2800" dirty="0">
                <a:latin typeface="Nunito Sans" panose="00000500000000000000" pitchFamily="2" charset="0"/>
              </a:rPr>
              <a:t>Everyone can view</a:t>
            </a:r>
          </a:p>
          <a:p>
            <a:pPr marL="571500" lvl="0" indent="-571500">
              <a:buSzPct val="100000"/>
              <a:buFont typeface="Arial" panose="020B0604020202020204" pitchFamily="34" charset="0"/>
              <a:buChar char="•"/>
            </a:pPr>
            <a:r>
              <a:rPr lang="en-US" sz="2800" b="1" dirty="0">
                <a:latin typeface="Nunito Sans" panose="00000500000000000000" pitchFamily="2" charset="0"/>
              </a:rPr>
              <a:t>Restricted: </a:t>
            </a:r>
            <a:r>
              <a:rPr lang="en-US" sz="2800" dirty="0">
                <a:latin typeface="Nunito Sans" panose="00000500000000000000" pitchFamily="2" charset="0"/>
              </a:rPr>
              <a:t>Specify viewers by telling them a key</a:t>
            </a:r>
          </a:p>
          <a:p>
            <a:pPr marL="571500" indent="-571500">
              <a:buSzPct val="100000"/>
              <a:buFont typeface="Arial" panose="020B0604020202020204" pitchFamily="34" charset="0"/>
              <a:buChar char="•"/>
            </a:pPr>
            <a:r>
              <a:rPr lang="en-US" sz="2800" b="1" dirty="0">
                <a:latin typeface="Nunito Sans" panose="00000500000000000000" pitchFamily="2" charset="0"/>
              </a:rPr>
              <a:t>Private: </a:t>
            </a:r>
            <a:r>
              <a:rPr lang="en-US" sz="2800" dirty="0">
                <a:latin typeface="Nunito Sans" panose="00000500000000000000" pitchFamily="2" charset="0"/>
              </a:rPr>
              <a:t>Only owner can view</a:t>
            </a:r>
          </a:p>
        </p:txBody>
      </p:sp>
      <p:grpSp>
        <p:nvGrpSpPr>
          <p:cNvPr id="120" name="Gruppieren 119">
            <a:extLst>
              <a:ext uri="{FF2B5EF4-FFF2-40B4-BE49-F238E27FC236}">
                <a16:creationId xmlns:a16="http://schemas.microsoft.com/office/drawing/2014/main" id="{86B24CCF-F0DC-42F0-B3C5-80B4BBB88E01}"/>
              </a:ext>
            </a:extLst>
          </p:cNvPr>
          <p:cNvGrpSpPr/>
          <p:nvPr/>
        </p:nvGrpSpPr>
        <p:grpSpPr>
          <a:xfrm>
            <a:off x="11187949" y="5076731"/>
            <a:ext cx="12097787" cy="6273841"/>
            <a:chOff x="11570388" y="6594131"/>
            <a:chExt cx="11383101" cy="5903208"/>
          </a:xfrm>
        </p:grpSpPr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15F71C99-37FF-47EC-B588-531A458726EF}"/>
                </a:ext>
              </a:extLst>
            </p:cNvPr>
            <p:cNvGrpSpPr/>
            <p:nvPr/>
          </p:nvGrpSpPr>
          <p:grpSpPr>
            <a:xfrm>
              <a:off x="11570388" y="6594131"/>
              <a:ext cx="10601694" cy="5731222"/>
              <a:chOff x="12732438" y="5349531"/>
              <a:chExt cx="10601694" cy="5731222"/>
            </a:xfrm>
          </p:grpSpPr>
          <p:cxnSp>
            <p:nvCxnSpPr>
              <p:cNvPr id="40" name="Gerade Verbindung mit Pfeil 39">
                <a:extLst>
                  <a:ext uri="{FF2B5EF4-FFF2-40B4-BE49-F238E27FC236}">
                    <a16:creationId xmlns:a16="http://schemas.microsoft.com/office/drawing/2014/main" id="{4EFEEE8A-05AC-4D8C-B8A1-9A1FA8169152}"/>
                  </a:ext>
                </a:extLst>
              </p:cNvPr>
              <p:cNvCxnSpPr>
                <a:cxnSpLocks/>
                <a:stCxn id="37" idx="3"/>
              </p:cNvCxnSpPr>
              <p:nvPr/>
            </p:nvCxnSpPr>
            <p:spPr>
              <a:xfrm>
                <a:off x="15719380" y="6026594"/>
                <a:ext cx="3490566" cy="1878287"/>
              </a:xfrm>
              <a:prstGeom prst="straightConnector1">
                <a:avLst/>
              </a:prstGeom>
              <a:ln w="31750" cap="rnd" cmpd="sng">
                <a:solidFill>
                  <a:schemeClr val="accent1">
                    <a:lumMod val="50000"/>
                  </a:schemeClr>
                </a:solidFill>
                <a:prstDash val="sysDash"/>
                <a:tailEnd type="triangle" w="lg" len="med"/>
              </a:ln>
              <a:effectLst>
                <a:softEdge rad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" name="Gruppieren 5">
                <a:extLst>
                  <a:ext uri="{FF2B5EF4-FFF2-40B4-BE49-F238E27FC236}">
                    <a16:creationId xmlns:a16="http://schemas.microsoft.com/office/drawing/2014/main" id="{82148833-353D-4800-A487-07789EB9AA43}"/>
                  </a:ext>
                </a:extLst>
              </p:cNvPr>
              <p:cNvGrpSpPr/>
              <p:nvPr/>
            </p:nvGrpSpPr>
            <p:grpSpPr>
              <a:xfrm>
                <a:off x="12732438" y="5349531"/>
                <a:ext cx="10601694" cy="5731222"/>
                <a:chOff x="13427955" y="6015894"/>
                <a:chExt cx="9667548" cy="4994003"/>
              </a:xfrm>
            </p:grpSpPr>
            <p:pic>
              <p:nvPicPr>
                <p:cNvPr id="4" name="Grafik 3">
                  <a:extLst>
                    <a:ext uri="{FF2B5EF4-FFF2-40B4-BE49-F238E27FC236}">
                      <a16:creationId xmlns:a16="http://schemas.microsoft.com/office/drawing/2014/main" id="{6463B016-45A0-4D9C-8C3E-7260EAEA17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9368389" y="8224046"/>
                  <a:ext cx="731520" cy="753596"/>
                </a:xfrm>
                <a:prstGeom prst="rect">
                  <a:avLst/>
                </a:prstGeom>
              </p:spPr>
            </p:pic>
            <p:pic>
              <p:nvPicPr>
                <p:cNvPr id="2" name="Grafik 1">
                  <a:extLst>
                    <a:ext uri="{FF2B5EF4-FFF2-40B4-BE49-F238E27FC236}">
                      <a16:creationId xmlns:a16="http://schemas.microsoft.com/office/drawing/2014/main" id="{2F96D99C-E865-4702-BCE0-B1A993AE5F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4893"/>
                <a:stretch/>
              </p:blipFill>
              <p:spPr>
                <a:xfrm>
                  <a:off x="13427955" y="9993751"/>
                  <a:ext cx="1152145" cy="1016146"/>
                </a:xfrm>
                <a:prstGeom prst="rect">
                  <a:avLst/>
                </a:prstGeom>
              </p:spPr>
            </p:pic>
            <p:pic>
              <p:nvPicPr>
                <p:cNvPr id="20" name="Grafik 19">
                  <a:extLst>
                    <a:ext uri="{FF2B5EF4-FFF2-40B4-BE49-F238E27FC236}">
                      <a16:creationId xmlns:a16="http://schemas.microsoft.com/office/drawing/2014/main" id="{EB24B1E0-26CA-4B48-B212-108462501F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4893"/>
                <a:stretch/>
              </p:blipFill>
              <p:spPr>
                <a:xfrm>
                  <a:off x="16254921" y="9993751"/>
                  <a:ext cx="1152145" cy="1016146"/>
                </a:xfrm>
                <a:prstGeom prst="rect">
                  <a:avLst/>
                </a:prstGeom>
              </p:spPr>
            </p:pic>
            <p:pic>
              <p:nvPicPr>
                <p:cNvPr id="26" name="Grafik 25">
                  <a:extLst>
                    <a:ext uri="{FF2B5EF4-FFF2-40B4-BE49-F238E27FC236}">
                      <a16:creationId xmlns:a16="http://schemas.microsoft.com/office/drawing/2014/main" id="{4A93F3E9-C2AE-4951-8960-8D64100682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4893"/>
                <a:stretch/>
              </p:blipFill>
              <p:spPr>
                <a:xfrm>
                  <a:off x="19043576" y="9993751"/>
                  <a:ext cx="1152145" cy="1016146"/>
                </a:xfrm>
                <a:prstGeom prst="rect">
                  <a:avLst/>
                </a:prstGeom>
              </p:spPr>
            </p:pic>
            <p:pic>
              <p:nvPicPr>
                <p:cNvPr id="27" name="Grafik 26">
                  <a:extLst>
                    <a:ext uri="{FF2B5EF4-FFF2-40B4-BE49-F238E27FC236}">
                      <a16:creationId xmlns:a16="http://schemas.microsoft.com/office/drawing/2014/main" id="{3C4CC908-7F25-4FFE-80E3-5D2B23C839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4893"/>
                <a:stretch/>
              </p:blipFill>
              <p:spPr>
                <a:xfrm>
                  <a:off x="21943358" y="9806323"/>
                  <a:ext cx="1152145" cy="1016146"/>
                </a:xfrm>
                <a:prstGeom prst="rect">
                  <a:avLst/>
                </a:prstGeom>
              </p:spPr>
            </p:pic>
            <p:grpSp>
              <p:nvGrpSpPr>
                <p:cNvPr id="29" name="Gruppieren 28">
                  <a:extLst>
                    <a:ext uri="{FF2B5EF4-FFF2-40B4-BE49-F238E27FC236}">
                      <a16:creationId xmlns:a16="http://schemas.microsoft.com/office/drawing/2014/main" id="{AFF62E51-FD0B-4A7D-AC96-D48F19E1272E}"/>
                    </a:ext>
                  </a:extLst>
                </p:cNvPr>
                <p:cNvGrpSpPr/>
                <p:nvPr/>
              </p:nvGrpSpPr>
              <p:grpSpPr>
                <a:xfrm>
                  <a:off x="14714708" y="6690244"/>
                  <a:ext cx="7237795" cy="3819046"/>
                  <a:chOff x="13896189" y="5074110"/>
                  <a:chExt cx="8087527" cy="4267411"/>
                </a:xfrm>
              </p:grpSpPr>
              <p:cxnSp>
                <p:nvCxnSpPr>
                  <p:cNvPr id="13" name="Gerade Verbindung mit Pfeil 12">
                    <a:extLst>
                      <a:ext uri="{FF2B5EF4-FFF2-40B4-BE49-F238E27FC236}">
                        <a16:creationId xmlns:a16="http://schemas.microsoft.com/office/drawing/2014/main" id="{3D5FE553-D7CA-45C7-BCDA-5E973DC0CD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896189" y="9341521"/>
                    <a:ext cx="1559221" cy="0"/>
                  </a:xfrm>
                  <a:prstGeom prst="straightConnector1">
                    <a:avLst/>
                  </a:prstGeom>
                  <a:ln w="31750" cap="rnd" cmpd="sng">
                    <a:solidFill>
                      <a:schemeClr val="accent2">
                        <a:lumMod val="50000"/>
                      </a:schemeClr>
                    </a:solidFill>
                    <a:prstDash val="lgDash"/>
                    <a:tailEnd type="triangle" w="lg" len="med"/>
                  </a:ln>
                  <a:effectLst>
                    <a:softEdge rad="0"/>
                  </a:effec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Gerade Verbindung mit Pfeil 15">
                    <a:extLst>
                      <a:ext uri="{FF2B5EF4-FFF2-40B4-BE49-F238E27FC236}">
                        <a16:creationId xmlns:a16="http://schemas.microsoft.com/office/drawing/2014/main" id="{97564F53-8767-4FE3-AF3E-CFF217E82F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29128" y="9341521"/>
                    <a:ext cx="1559221" cy="0"/>
                  </a:xfrm>
                  <a:prstGeom prst="straightConnector1">
                    <a:avLst/>
                  </a:prstGeom>
                  <a:ln w="31750" cap="rnd" cmpd="sng">
                    <a:solidFill>
                      <a:schemeClr val="accent2">
                        <a:lumMod val="50000"/>
                      </a:schemeClr>
                    </a:solidFill>
                    <a:prstDash val="lgDash"/>
                    <a:tailEnd type="triangle" w="lg" len="med"/>
                  </a:ln>
                  <a:effectLst>
                    <a:softEdge rad="0"/>
                  </a:effec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Gerade Verbindung mit Pfeil 17">
                    <a:extLst>
                      <a:ext uri="{FF2B5EF4-FFF2-40B4-BE49-F238E27FC236}">
                        <a16:creationId xmlns:a16="http://schemas.microsoft.com/office/drawing/2014/main" id="{C5565A57-5D07-4188-B7F2-BEEF52EE2C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162067" y="9333179"/>
                    <a:ext cx="1559221" cy="0"/>
                  </a:xfrm>
                  <a:prstGeom prst="straightConnector1">
                    <a:avLst/>
                  </a:prstGeom>
                  <a:ln w="31750" cap="rnd" cmpd="sng">
                    <a:solidFill>
                      <a:schemeClr val="accent2">
                        <a:lumMod val="50000"/>
                      </a:schemeClr>
                    </a:solidFill>
                    <a:prstDash val="lgDash"/>
                    <a:tailEnd type="triangle" w="lg" len="med"/>
                  </a:ln>
                  <a:effectLst>
                    <a:softEdge rad="0"/>
                  </a:effec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Gerade Verbindung mit Pfeil 21">
                    <a:extLst>
                      <a:ext uri="{FF2B5EF4-FFF2-40B4-BE49-F238E27FC236}">
                        <a16:creationId xmlns:a16="http://schemas.microsoft.com/office/drawing/2014/main" id="{FF5D5A4A-A280-4256-817A-C2DBD5747D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162067" y="7221349"/>
                    <a:ext cx="1821649" cy="0"/>
                  </a:xfrm>
                  <a:prstGeom prst="straightConnector1">
                    <a:avLst/>
                  </a:prstGeom>
                  <a:ln w="31750" cap="rnd" cmpd="sng">
                    <a:solidFill>
                      <a:schemeClr val="accent2">
                        <a:lumMod val="50000"/>
                      </a:schemeClr>
                    </a:solidFill>
                    <a:prstDash val="lgDash"/>
                    <a:tailEnd type="triangle" w="lg" len="med"/>
                  </a:ln>
                  <a:effectLst>
                    <a:softEdge rad="0"/>
                  </a:effec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Gerade Verbindung mit Pfeil 24">
                    <a:extLst>
                      <a:ext uri="{FF2B5EF4-FFF2-40B4-BE49-F238E27FC236}">
                        <a16:creationId xmlns:a16="http://schemas.microsoft.com/office/drawing/2014/main" id="{6592A9AC-8474-41A9-8E3E-7178A3355F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6723531" y="7229691"/>
                    <a:ext cx="2216146" cy="1571409"/>
                  </a:xfrm>
                  <a:prstGeom prst="straightConnector1">
                    <a:avLst/>
                  </a:prstGeom>
                  <a:ln w="31750" cap="rnd" cmpd="sng">
                    <a:solidFill>
                      <a:schemeClr val="accent2">
                        <a:lumMod val="50000"/>
                      </a:schemeClr>
                    </a:solidFill>
                    <a:prstDash val="lgDash"/>
                    <a:tailEnd type="triangle" w="lg" len="med"/>
                  </a:ln>
                  <a:effectLst>
                    <a:softEdge rad="0"/>
                  </a:effec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Gerade Verbindung mit Pfeil 27">
                    <a:extLst>
                      <a:ext uri="{FF2B5EF4-FFF2-40B4-BE49-F238E27FC236}">
                        <a16:creationId xmlns:a16="http://schemas.microsoft.com/office/drawing/2014/main" id="{8555029C-D96D-4694-8348-4768B4C89A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9875500" y="5074110"/>
                    <a:ext cx="2108216" cy="1420541"/>
                  </a:xfrm>
                  <a:prstGeom prst="straightConnector1">
                    <a:avLst/>
                  </a:prstGeom>
                  <a:ln w="31750" cap="rnd" cmpd="sng">
                    <a:solidFill>
                      <a:schemeClr val="accent2">
                        <a:lumMod val="50000"/>
                      </a:schemeClr>
                    </a:solidFill>
                    <a:prstDash val="lgDash"/>
                    <a:tailEnd type="triangle" w="lg" len="med"/>
                  </a:ln>
                  <a:effectLst>
                    <a:softEdge rad="0"/>
                  </a:effec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3" name="Grafik 2">
                  <a:extLst>
                    <a:ext uri="{FF2B5EF4-FFF2-40B4-BE49-F238E27FC236}">
                      <a16:creationId xmlns:a16="http://schemas.microsoft.com/office/drawing/2014/main" id="{A1F8B7F1-6ED0-4A98-A30C-92EFAF0219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1428"/>
                <a:stretch/>
              </p:blipFill>
              <p:spPr>
                <a:xfrm>
                  <a:off x="21952503" y="6015894"/>
                  <a:ext cx="1133856" cy="973844"/>
                </a:xfrm>
                <a:prstGeom prst="rect">
                  <a:avLst/>
                </a:prstGeom>
              </p:spPr>
            </p:pic>
            <p:pic>
              <p:nvPicPr>
                <p:cNvPr id="30" name="Grafik 29">
                  <a:extLst>
                    <a:ext uri="{FF2B5EF4-FFF2-40B4-BE49-F238E27FC236}">
                      <a16:creationId xmlns:a16="http://schemas.microsoft.com/office/drawing/2014/main" id="{9804A2B9-E442-4CE2-83C4-854F90F33C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22094206" y="8055118"/>
                  <a:ext cx="731520" cy="753596"/>
                </a:xfrm>
                <a:prstGeom prst="rect">
                  <a:avLst/>
                </a:prstGeom>
              </p:spPr>
            </p:pic>
            <p:pic>
              <p:nvPicPr>
                <p:cNvPr id="31" name="Grafik 30">
                  <a:extLst>
                    <a:ext uri="{FF2B5EF4-FFF2-40B4-BE49-F238E27FC236}">
                      <a16:creationId xmlns:a16="http://schemas.microsoft.com/office/drawing/2014/main" id="{93BF08E1-2D18-407C-8E28-2B0753CE5F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2784"/>
                <a:stretch/>
              </p:blipFill>
              <p:spPr>
                <a:xfrm>
                  <a:off x="18445160" y="7611863"/>
                  <a:ext cx="484521" cy="540051"/>
                </a:xfrm>
                <a:prstGeom prst="rect">
                  <a:avLst/>
                </a:prstGeom>
              </p:spPr>
            </p:pic>
          </p:grp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DD535A78-5FE3-4BF1-86C7-181784922CDD}"/>
                  </a:ext>
                </a:extLst>
              </p:cNvPr>
              <p:cNvSpPr/>
              <p:nvPr/>
            </p:nvSpPr>
            <p:spPr>
              <a:xfrm>
                <a:off x="18612037" y="7736490"/>
                <a:ext cx="261798" cy="3269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37" name="Grafik 36">
                <a:extLst>
                  <a:ext uri="{FF2B5EF4-FFF2-40B4-BE49-F238E27FC236}">
                    <a16:creationId xmlns:a16="http://schemas.microsoft.com/office/drawing/2014/main" id="{44207FEE-EF59-413B-ABD4-50A2EB453D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416569" y="5370958"/>
                <a:ext cx="1302811" cy="1311271"/>
              </a:xfrm>
              <a:prstGeom prst="rect">
                <a:avLst/>
              </a:prstGeom>
            </p:spPr>
          </p:pic>
          <p:cxnSp>
            <p:nvCxnSpPr>
              <p:cNvPr id="43" name="Gerade Verbindung mit Pfeil 42">
                <a:extLst>
                  <a:ext uri="{FF2B5EF4-FFF2-40B4-BE49-F238E27FC236}">
                    <a16:creationId xmlns:a16="http://schemas.microsoft.com/office/drawing/2014/main" id="{75750626-DD83-4D57-9010-9C73E39986A0}"/>
                  </a:ext>
                </a:extLst>
              </p:cNvPr>
              <p:cNvCxnSpPr>
                <a:cxnSpLocks/>
                <a:stCxn id="63" idx="2"/>
                <a:endCxn id="2" idx="0"/>
              </p:cNvCxnSpPr>
              <p:nvPr/>
            </p:nvCxnSpPr>
            <p:spPr>
              <a:xfrm flipH="1">
                <a:off x="13364175" y="6938280"/>
                <a:ext cx="1724909" cy="2976320"/>
              </a:xfrm>
              <a:prstGeom prst="straightConnector1">
                <a:avLst/>
              </a:prstGeom>
              <a:ln w="31750" cap="rnd" cmpd="sng">
                <a:solidFill>
                  <a:schemeClr val="accent1">
                    <a:lumMod val="50000"/>
                  </a:schemeClr>
                </a:solidFill>
                <a:prstDash val="sysDash"/>
                <a:tailEnd type="triangle" w="lg" len="med"/>
              </a:ln>
              <a:effectLst>
                <a:softEdge rad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 Verbindung mit Pfeil 45">
                <a:extLst>
                  <a:ext uri="{FF2B5EF4-FFF2-40B4-BE49-F238E27FC236}">
                    <a16:creationId xmlns:a16="http://schemas.microsoft.com/office/drawing/2014/main" id="{F46081C0-3367-4756-BD65-6B7C7EA50FC1}"/>
                  </a:ext>
                </a:extLst>
              </p:cNvPr>
              <p:cNvCxnSpPr>
                <a:cxnSpLocks/>
                <a:stCxn id="63" idx="2"/>
              </p:cNvCxnSpPr>
              <p:nvPr/>
            </p:nvCxnSpPr>
            <p:spPr>
              <a:xfrm>
                <a:off x="15089084" y="6938280"/>
                <a:ext cx="1041248" cy="2768688"/>
              </a:xfrm>
              <a:prstGeom prst="straightConnector1">
                <a:avLst/>
              </a:prstGeom>
              <a:ln w="31750" cap="rnd" cmpd="sng">
                <a:solidFill>
                  <a:schemeClr val="accent1">
                    <a:lumMod val="50000"/>
                  </a:schemeClr>
                </a:solidFill>
                <a:prstDash val="sysDash"/>
                <a:tailEnd type="triangle" w="lg" len="med"/>
              </a:ln>
              <a:effectLst>
                <a:softEdge rad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 Verbindung mit Pfeil 48">
                <a:extLst>
                  <a:ext uri="{FF2B5EF4-FFF2-40B4-BE49-F238E27FC236}">
                    <a16:creationId xmlns:a16="http://schemas.microsoft.com/office/drawing/2014/main" id="{535CE586-9B23-4F73-AF1C-B07E7EBB69CB}"/>
                  </a:ext>
                </a:extLst>
              </p:cNvPr>
              <p:cNvCxnSpPr>
                <a:cxnSpLocks/>
                <a:stCxn id="63" idx="2"/>
              </p:cNvCxnSpPr>
              <p:nvPr/>
            </p:nvCxnSpPr>
            <p:spPr>
              <a:xfrm>
                <a:off x="15089084" y="6938280"/>
                <a:ext cx="4120862" cy="2928695"/>
              </a:xfrm>
              <a:prstGeom prst="straightConnector1">
                <a:avLst/>
              </a:prstGeom>
              <a:ln w="31750" cap="rnd" cmpd="sng">
                <a:solidFill>
                  <a:schemeClr val="accent1">
                    <a:lumMod val="50000"/>
                  </a:schemeClr>
                </a:solidFill>
                <a:prstDash val="sysDash"/>
                <a:tailEnd type="triangle" w="lg" len="med"/>
              </a:ln>
              <a:effectLst>
                <a:softEdge rad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 Verbindung mit Pfeil 53">
                <a:extLst>
                  <a:ext uri="{FF2B5EF4-FFF2-40B4-BE49-F238E27FC236}">
                    <a16:creationId xmlns:a16="http://schemas.microsoft.com/office/drawing/2014/main" id="{680E04FA-9270-4051-87EA-506ED9B7E7D2}"/>
                  </a:ext>
                </a:extLst>
              </p:cNvPr>
              <p:cNvCxnSpPr>
                <a:cxnSpLocks/>
                <a:stCxn id="63" idx="2"/>
              </p:cNvCxnSpPr>
              <p:nvPr/>
            </p:nvCxnSpPr>
            <p:spPr>
              <a:xfrm>
                <a:off x="15089084" y="6938280"/>
                <a:ext cx="7007089" cy="2965302"/>
              </a:xfrm>
              <a:prstGeom prst="straightConnector1">
                <a:avLst/>
              </a:prstGeom>
              <a:ln w="31750" cap="rnd" cmpd="sng">
                <a:solidFill>
                  <a:schemeClr val="accent1">
                    <a:lumMod val="50000"/>
                  </a:schemeClr>
                </a:solidFill>
                <a:prstDash val="sysDash"/>
                <a:tailEnd type="triangle" w="lg" len="med"/>
              </a:ln>
              <a:effectLst>
                <a:softEdge rad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Gerade Verbindung mit Pfeil 56">
                <a:extLst>
                  <a:ext uri="{FF2B5EF4-FFF2-40B4-BE49-F238E27FC236}">
                    <a16:creationId xmlns:a16="http://schemas.microsoft.com/office/drawing/2014/main" id="{00DF5FCD-128C-4834-BC28-7FC0F01B7CF0}"/>
                  </a:ext>
                </a:extLst>
              </p:cNvPr>
              <p:cNvCxnSpPr>
                <a:cxnSpLocks/>
                <a:stCxn id="37" idx="3"/>
              </p:cNvCxnSpPr>
              <p:nvPr/>
            </p:nvCxnSpPr>
            <p:spPr>
              <a:xfrm>
                <a:off x="15719380" y="6026594"/>
                <a:ext cx="6315701" cy="0"/>
              </a:xfrm>
              <a:prstGeom prst="straightConnector1">
                <a:avLst/>
              </a:prstGeom>
              <a:ln w="31750" cap="rnd" cmpd="sng">
                <a:solidFill>
                  <a:schemeClr val="accent5">
                    <a:lumMod val="50000"/>
                  </a:schemeClr>
                </a:solidFill>
                <a:prstDash val="sysDash"/>
                <a:tailEnd type="triangle" w="lg" len="med"/>
              </a:ln>
              <a:effectLst>
                <a:softEdge rad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65AAA076-4C56-49D6-B3E5-E8E20442FDD5}"/>
                  </a:ext>
                </a:extLst>
              </p:cNvPr>
              <p:cNvSpPr txBox="1"/>
              <p:nvPr/>
            </p:nvSpPr>
            <p:spPr>
              <a:xfrm>
                <a:off x="14433208" y="6650280"/>
                <a:ext cx="1311751" cy="288000"/>
              </a:xfrm>
              <a:prstGeom prst="rect">
                <a:avLst/>
              </a:prstGeom>
              <a:solidFill>
                <a:srgbClr val="0B7468"/>
              </a:solidFill>
            </p:spPr>
            <p:txBody>
              <a:bodyPr wrap="square" tIns="0" bIns="0" rtlCol="0" anchor="ctr">
                <a:noAutofit/>
              </a:bodyPr>
              <a:lstStyle/>
              <a:p>
                <a:pPr algn="ctr"/>
                <a:r>
                  <a:rPr lang="de-DE" sz="1600" b="1" dirty="0">
                    <a:solidFill>
                      <a:schemeClr val="bg1"/>
                    </a:solidFill>
                    <a:latin typeface="Nunito Sans" panose="00000500000000000000" pitchFamily="2" charset="0"/>
                    <a:ea typeface="NSimSun" panose="02010609030101010101" pitchFamily="49" charset="-122"/>
                  </a:rPr>
                  <a:t>Subscriber</a:t>
                </a:r>
              </a:p>
            </p:txBody>
          </p:sp>
        </p:grpSp>
        <p:sp>
          <p:nvSpPr>
            <p:cNvPr id="73" name="Textplatzhalter 2">
              <a:extLst>
                <a:ext uri="{FF2B5EF4-FFF2-40B4-BE49-F238E27FC236}">
                  <a16:creationId xmlns:a16="http://schemas.microsoft.com/office/drawing/2014/main" id="{E34CE45D-1264-42FE-BFD3-F00C620F341A}"/>
                </a:ext>
              </a:extLst>
            </p:cNvPr>
            <p:cNvSpPr txBox="1">
              <a:spLocks/>
            </p:cNvSpPr>
            <p:nvPr/>
          </p:nvSpPr>
          <p:spPr>
            <a:xfrm rot="5400000" flipH="1">
              <a:off x="20108270" y="9652120"/>
              <a:ext cx="5333999" cy="356439"/>
            </a:xfrm>
            <a:prstGeom prst="chevron">
              <a:avLst/>
            </a:prstGeom>
            <a:solidFill>
              <a:srgbClr val="00517F"/>
            </a:solidFill>
            <a:ln>
              <a:noFill/>
            </a:ln>
          </p:spPr>
          <p:txBody>
            <a:bodyPr spcFirstLastPara="1" wrap="square" lIns="50800" tIns="50400" rIns="50800" bIns="50800" anchor="ctr" anchorCtr="1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641350" algn="l" rtl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Helvetica Neue"/>
                <a:buChar char="•"/>
                <a:defRPr sz="5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  <a:lvl2pPr marL="914400" marR="0" lvl="1" indent="-641350" algn="l" rtl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Helvetica Neue"/>
                <a:buChar char="•"/>
                <a:defRPr sz="5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L="1371600" marR="0" lvl="2" indent="-641350" algn="l" rtl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Helvetica Neue"/>
                <a:buChar char="•"/>
                <a:defRPr sz="5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L="1828800" marR="0" lvl="3" indent="-641350" algn="l" rtl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Helvetica Neue"/>
                <a:buChar char="•"/>
                <a:defRPr sz="5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L="2286000" marR="0" lvl="4" indent="-641350" algn="l" rtl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Helvetica Neue"/>
                <a:buChar char="•"/>
                <a:defRPr sz="5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L="2743200" marR="0" lvl="5" indent="-641350" algn="l" rtl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Helvetica Neue"/>
                <a:buChar char="•"/>
                <a:defRPr sz="5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3200400" marR="0" lvl="6" indent="-641350" algn="l" rtl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Helvetica Neue"/>
                <a:buChar char="•"/>
                <a:defRPr sz="5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3657600" marR="0" lvl="7" indent="-641350" algn="l" rtl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Helvetica Neue"/>
                <a:buChar char="•"/>
                <a:defRPr sz="5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4114800" marR="0" lvl="8" indent="-641350" algn="l" rtl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Helvetica Neue"/>
                <a:buChar char="•"/>
                <a:defRPr sz="5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Helvetica Neue"/>
                <a:buNone/>
              </a:pPr>
              <a:r>
                <a:rPr lang="en-US" sz="1600" b="1" dirty="0">
                  <a:solidFill>
                    <a:schemeClr val="bg1"/>
                  </a:solidFill>
                  <a:latin typeface="Nunito Sans" panose="00000500000000000000" pitchFamily="2" charset="0"/>
                </a:rPr>
                <a:t>Channel Split</a:t>
              </a:r>
            </a:p>
          </p:txBody>
        </p:sp>
        <p:sp>
          <p:nvSpPr>
            <p:cNvPr id="110" name="Textfeld 109">
              <a:extLst>
                <a:ext uri="{FF2B5EF4-FFF2-40B4-BE49-F238E27FC236}">
                  <a16:creationId xmlns:a16="http://schemas.microsoft.com/office/drawing/2014/main" id="{3DC365C9-5A70-4A40-BB49-277F1D0A1641}"/>
                </a:ext>
              </a:extLst>
            </p:cNvPr>
            <p:cNvSpPr txBox="1"/>
            <p:nvPr/>
          </p:nvSpPr>
          <p:spPr>
            <a:xfrm>
              <a:off x="20884470" y="7746968"/>
              <a:ext cx="1311751" cy="288000"/>
            </a:xfrm>
            <a:prstGeom prst="rect">
              <a:avLst/>
            </a:prstGeom>
            <a:solidFill>
              <a:srgbClr val="0B7468"/>
            </a:solidFill>
          </p:spPr>
          <p:txBody>
            <a:bodyPr wrap="square" tIns="0" bIns="0" rtlCol="0" anchor="ctr">
              <a:noAutofit/>
            </a:bodyPr>
            <a:lstStyle/>
            <a:p>
              <a:pPr algn="ctr"/>
              <a:r>
                <a:rPr lang="de-DE" sz="1600" b="1" dirty="0">
                  <a:solidFill>
                    <a:schemeClr val="bg1"/>
                  </a:solidFill>
                  <a:latin typeface="Nunito Sans" panose="00000500000000000000" pitchFamily="2" charset="0"/>
                  <a:ea typeface="NSimSun" panose="02010609030101010101" pitchFamily="49" charset="-122"/>
                </a:rPr>
                <a:t>Private</a:t>
              </a:r>
            </a:p>
          </p:txBody>
        </p:sp>
        <p:sp>
          <p:nvSpPr>
            <p:cNvPr id="111" name="Textfeld 110">
              <a:extLst>
                <a:ext uri="{FF2B5EF4-FFF2-40B4-BE49-F238E27FC236}">
                  <a16:creationId xmlns:a16="http://schemas.microsoft.com/office/drawing/2014/main" id="{B72C68F7-E4DD-4035-AE3C-3DC2B867A594}"/>
                </a:ext>
              </a:extLst>
            </p:cNvPr>
            <p:cNvSpPr txBox="1"/>
            <p:nvPr/>
          </p:nvSpPr>
          <p:spPr>
            <a:xfrm>
              <a:off x="20873031" y="9803628"/>
              <a:ext cx="1311751" cy="288000"/>
            </a:xfrm>
            <a:prstGeom prst="rect">
              <a:avLst/>
            </a:prstGeom>
            <a:solidFill>
              <a:srgbClr val="0B7468"/>
            </a:solidFill>
          </p:spPr>
          <p:txBody>
            <a:bodyPr wrap="square" tIns="0" bIns="0" rtlCol="0" anchor="ctr">
              <a:noAutofit/>
            </a:bodyPr>
            <a:lstStyle/>
            <a:p>
              <a:pPr algn="ctr"/>
              <a:r>
                <a:rPr lang="de-DE" sz="1600" b="1" dirty="0" err="1">
                  <a:solidFill>
                    <a:schemeClr val="bg1"/>
                  </a:solidFill>
                  <a:latin typeface="Nunito Sans" panose="00000500000000000000" pitchFamily="2" charset="0"/>
                  <a:ea typeface="NSimSun" panose="02010609030101010101" pitchFamily="49" charset="-122"/>
                </a:rPr>
                <a:t>Restricted</a:t>
              </a:r>
              <a:endParaRPr lang="de-DE" sz="1600" b="1" dirty="0">
                <a:solidFill>
                  <a:schemeClr val="bg1"/>
                </a:solidFill>
                <a:latin typeface="Nunito Sans" panose="00000500000000000000" pitchFamily="2" charset="0"/>
                <a:ea typeface="NSimSun" panose="02010609030101010101" pitchFamily="49" charset="-122"/>
              </a:endParaRPr>
            </a:p>
          </p:txBody>
        </p:sp>
        <p:sp>
          <p:nvSpPr>
            <p:cNvPr id="112" name="Textfeld 111">
              <a:extLst>
                <a:ext uri="{FF2B5EF4-FFF2-40B4-BE49-F238E27FC236}">
                  <a16:creationId xmlns:a16="http://schemas.microsoft.com/office/drawing/2014/main" id="{F26ECA9F-2F44-4603-8D17-0576871D2C5B}"/>
                </a:ext>
              </a:extLst>
            </p:cNvPr>
            <p:cNvSpPr txBox="1"/>
            <p:nvPr/>
          </p:nvSpPr>
          <p:spPr>
            <a:xfrm>
              <a:off x="20884470" y="12086903"/>
              <a:ext cx="1311751" cy="288000"/>
            </a:xfrm>
            <a:prstGeom prst="rect">
              <a:avLst/>
            </a:prstGeom>
            <a:solidFill>
              <a:srgbClr val="0B7468"/>
            </a:solidFill>
          </p:spPr>
          <p:txBody>
            <a:bodyPr wrap="square" tIns="0" bIns="0" rtlCol="0" anchor="ctr">
              <a:noAutofit/>
            </a:bodyPr>
            <a:lstStyle/>
            <a:p>
              <a:pPr algn="ctr"/>
              <a:r>
                <a:rPr lang="de-DE" sz="1600" b="1" dirty="0">
                  <a:solidFill>
                    <a:schemeClr val="bg1"/>
                  </a:solidFill>
                  <a:latin typeface="Nunito Sans" panose="00000500000000000000" pitchFamily="2" charset="0"/>
                  <a:ea typeface="NSimSun" panose="02010609030101010101" pitchFamily="49" charset="-122"/>
                </a:rPr>
                <a:t>Public</a:t>
              </a:r>
            </a:p>
          </p:txBody>
        </p:sp>
      </p:grpSp>
      <p:sp>
        <p:nvSpPr>
          <p:cNvPr id="124" name="Textplatzhalter 2">
            <a:extLst>
              <a:ext uri="{FF2B5EF4-FFF2-40B4-BE49-F238E27FC236}">
                <a16:creationId xmlns:a16="http://schemas.microsoft.com/office/drawing/2014/main" id="{5C723218-961B-42F2-ADB7-D0E421466049}"/>
              </a:ext>
            </a:extLst>
          </p:cNvPr>
          <p:cNvSpPr txBox="1">
            <a:spLocks/>
          </p:cNvSpPr>
          <p:nvPr/>
        </p:nvSpPr>
        <p:spPr>
          <a:xfrm>
            <a:off x="11187949" y="11616606"/>
            <a:ext cx="12097788" cy="431682"/>
          </a:xfrm>
          <a:prstGeom prst="chevron">
            <a:avLst/>
          </a:prstGeom>
          <a:solidFill>
            <a:srgbClr val="00517F"/>
          </a:solidFill>
          <a:ln>
            <a:noFill/>
          </a:ln>
        </p:spPr>
        <p:txBody>
          <a:bodyPr spcFirstLastPara="1" wrap="square" lIns="50800" tIns="50400" rIns="50800" bIns="50800" anchor="ctr" anchorCtr="1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>
              <a:spcBef>
                <a:spcPts val="0"/>
              </a:spcBef>
              <a:buFont typeface="Helvetica Neue"/>
              <a:buNone/>
            </a:pPr>
            <a:r>
              <a:rPr lang="en-US" sz="1600" b="1" dirty="0">
                <a:solidFill>
                  <a:schemeClr val="bg1"/>
                </a:solidFill>
                <a:latin typeface="Nunito Sans" panose="00000500000000000000" pitchFamily="2" charset="0"/>
              </a:rPr>
              <a:t>Message Stream</a:t>
            </a:r>
          </a:p>
        </p:txBody>
      </p:sp>
    </p:spTree>
    <p:extLst>
      <p:ext uri="{BB962C8B-B14F-4D97-AF65-F5344CB8AC3E}">
        <p14:creationId xmlns:p14="http://schemas.microsoft.com/office/powerpoint/2010/main" val="3299151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1461BEA-83ED-47B7-8A1C-A60E6B91E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270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4F783E5-5156-4BE9-B915-CCE2DF3469A0}"/>
              </a:ext>
            </a:extLst>
          </p:cNvPr>
          <p:cNvSpPr/>
          <p:nvPr/>
        </p:nvSpPr>
        <p:spPr>
          <a:xfrm>
            <a:off x="14330042" y="12249388"/>
            <a:ext cx="8674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>
                <a:hlinkClick r:id="rId3"/>
              </a:rPr>
              <a:t>https://blog.iota.org/integrate-hyperledger-fabric-with-the-iota-tangle-9bc3ac873e82</a:t>
            </a:r>
            <a:endParaRPr lang="de-DE" sz="1800" dirty="0">
              <a:latin typeface="Nunito Sa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760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DEEF5E-023B-41BA-9715-19E8C7AF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Hyperledger</a:t>
            </a:r>
            <a:r>
              <a:rPr lang="de-DE" dirty="0"/>
              <a:t> </a:t>
            </a:r>
            <a:r>
              <a:rPr lang="de-DE" dirty="0" err="1"/>
              <a:t>connector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FD6D228-98D9-4026-B28E-466F1090A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9100" y="3149600"/>
            <a:ext cx="9697143" cy="9296400"/>
          </a:xfrm>
        </p:spPr>
        <p:txBody>
          <a:bodyPr numCol="1" anchor="t"/>
          <a:lstStyle/>
          <a:p>
            <a:pPr marL="0" lvl="0" indent="0">
              <a:buNone/>
            </a:pPr>
            <a:r>
              <a:rPr lang="en-US" sz="3200" b="1" u="sng" dirty="0">
                <a:latin typeface="Nunito Sans" panose="00000500000000000000" pitchFamily="2" charset="0"/>
              </a:rPr>
              <a:t>Connect Hyperledger Fabric with IOTA Tangle</a:t>
            </a:r>
          </a:p>
          <a:p>
            <a:pPr marL="571500" lvl="0" indent="-571500"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Nunito Sans" panose="00000500000000000000" pitchFamily="2" charset="0"/>
              </a:rPr>
              <a:t>Seamless exchange of data via MAM (masked authenticated messaging) streams</a:t>
            </a:r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59EB6DEE-7401-42EA-8600-2B50606B5DFF}"/>
              </a:ext>
            </a:extLst>
          </p:cNvPr>
          <p:cNvGrpSpPr/>
          <p:nvPr/>
        </p:nvGrpSpPr>
        <p:grpSpPr>
          <a:xfrm>
            <a:off x="2088617" y="6457950"/>
            <a:ext cx="20155768" cy="5854701"/>
            <a:chOff x="9647070" y="7994650"/>
            <a:chExt cx="14173123" cy="4260946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8D0EDAD5-C384-4A07-973E-F0009A02A962}"/>
                </a:ext>
              </a:extLst>
            </p:cNvPr>
            <p:cNvGrpSpPr/>
            <p:nvPr/>
          </p:nvGrpSpPr>
          <p:grpSpPr>
            <a:xfrm>
              <a:off x="9647070" y="8716910"/>
              <a:ext cx="14173123" cy="2862417"/>
              <a:chOff x="7551708" y="8804180"/>
              <a:chExt cx="16287787" cy="3289497"/>
            </a:xfrm>
          </p:grpSpPr>
          <p:grpSp>
            <p:nvGrpSpPr>
              <p:cNvPr id="5" name="Gruppieren 4">
                <a:extLst>
                  <a:ext uri="{FF2B5EF4-FFF2-40B4-BE49-F238E27FC236}">
                    <a16:creationId xmlns:a16="http://schemas.microsoft.com/office/drawing/2014/main" id="{A122021B-D721-492C-B70D-D879E771391D}"/>
                  </a:ext>
                </a:extLst>
              </p:cNvPr>
              <p:cNvGrpSpPr/>
              <p:nvPr/>
            </p:nvGrpSpPr>
            <p:grpSpPr>
              <a:xfrm>
                <a:off x="7551708" y="8804180"/>
                <a:ext cx="16287787" cy="3289497"/>
                <a:chOff x="10140685" y="7838547"/>
                <a:chExt cx="13506828" cy="2727853"/>
              </a:xfrm>
            </p:grpSpPr>
            <p:pic>
              <p:nvPicPr>
                <p:cNvPr id="5122" name="Picture 2">
                  <a:extLst>
                    <a:ext uri="{FF2B5EF4-FFF2-40B4-BE49-F238E27FC236}">
                      <a16:creationId xmlns:a16="http://schemas.microsoft.com/office/drawing/2014/main" id="{C0DBEADC-FF00-4564-B781-F73B28DBC39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40685" y="8756206"/>
                  <a:ext cx="4667249" cy="141767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4" name="Picture 4">
                  <a:extLst>
                    <a:ext uri="{FF2B5EF4-FFF2-40B4-BE49-F238E27FC236}">
                      <a16:creationId xmlns:a16="http://schemas.microsoft.com/office/drawing/2014/main" id="{F871D500-A552-4272-9389-E9A7124AC4A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 cstate="email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harpenSoften amount="15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29478" t="29390" r="41588" b="30833"/>
                <a:stretch/>
              </p:blipFill>
              <p:spPr bwMode="auto">
                <a:xfrm>
                  <a:off x="14609137" y="7838547"/>
                  <a:ext cx="3527569" cy="27278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" name="Picture 2">
                  <a:extLst>
                    <a:ext uri="{FF2B5EF4-FFF2-40B4-BE49-F238E27FC236}">
                      <a16:creationId xmlns:a16="http://schemas.microsoft.com/office/drawing/2014/main" id="{BC5045B2-DC48-49DF-8B24-E702CAF22C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980263" y="8756207"/>
                  <a:ext cx="4667250" cy="141767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" name="Picture 4">
                  <a:extLst>
                    <a:ext uri="{FF2B5EF4-FFF2-40B4-BE49-F238E27FC236}">
                      <a16:creationId xmlns:a16="http://schemas.microsoft.com/office/drawing/2014/main" id="{A258CFC1-5F8D-415F-985A-7CA9F087101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 cstate="email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harpenSoften amount="15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8344689" y="8537590"/>
                  <a:ext cx="819151" cy="9726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9" name="Gerade Verbindung mit Pfeil 18">
                <a:extLst>
                  <a:ext uri="{FF2B5EF4-FFF2-40B4-BE49-F238E27FC236}">
                    <a16:creationId xmlns:a16="http://schemas.microsoft.com/office/drawing/2014/main" id="{B817054B-E5C2-436A-BB38-5556AD3AF9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1986" y="10231007"/>
                <a:ext cx="1260000" cy="0"/>
              </a:xfrm>
              <a:prstGeom prst="straightConnector1">
                <a:avLst/>
              </a:prstGeom>
              <a:ln w="31750" cap="rnd" cmpd="sng">
                <a:solidFill>
                  <a:schemeClr val="accent2">
                    <a:lumMod val="50000"/>
                  </a:schemeClr>
                </a:solidFill>
                <a:prstDash val="lgDash"/>
                <a:tailEnd type="triangle" w="lg" len="med"/>
              </a:ln>
              <a:effectLst>
                <a:softEdge rad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 Verbindung mit Pfeil 21">
                <a:extLst>
                  <a:ext uri="{FF2B5EF4-FFF2-40B4-BE49-F238E27FC236}">
                    <a16:creationId xmlns:a16="http://schemas.microsoft.com/office/drawing/2014/main" id="{8872DC4D-1835-4BFC-BF14-E7D61490E1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47450" y="10426949"/>
                <a:ext cx="1260000" cy="0"/>
              </a:xfrm>
              <a:prstGeom prst="straightConnector1">
                <a:avLst/>
              </a:prstGeom>
              <a:ln w="31750" cap="rnd" cmpd="sng">
                <a:solidFill>
                  <a:schemeClr val="accent2">
                    <a:lumMod val="50000"/>
                  </a:schemeClr>
                </a:solidFill>
                <a:prstDash val="lgDash"/>
                <a:tailEnd type="triangle" w="lg" len="med"/>
              </a:ln>
              <a:effectLst>
                <a:softEdge rad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71AAA261-6CC4-48E5-8A71-8BE24E72D9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964729" y="10258470"/>
                <a:ext cx="1260000" cy="0"/>
              </a:xfrm>
              <a:prstGeom prst="straightConnector1">
                <a:avLst/>
              </a:prstGeom>
              <a:ln w="31750" cap="rnd" cmpd="sng">
                <a:solidFill>
                  <a:schemeClr val="accent2">
                    <a:lumMod val="50000"/>
                  </a:schemeClr>
                </a:solidFill>
                <a:prstDash val="lgDash"/>
                <a:tailEnd type="triangle" w="lg" len="med"/>
              </a:ln>
              <a:effectLst>
                <a:softEdge rad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mit Pfeil 25">
                <a:extLst>
                  <a:ext uri="{FF2B5EF4-FFF2-40B4-BE49-F238E27FC236}">
                    <a16:creationId xmlns:a16="http://schemas.microsoft.com/office/drawing/2014/main" id="{42D43D0D-25BF-45FE-A545-3D3785C1AB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60193" y="10454412"/>
                <a:ext cx="1260000" cy="0"/>
              </a:xfrm>
              <a:prstGeom prst="straightConnector1">
                <a:avLst/>
              </a:prstGeom>
              <a:ln w="31750" cap="rnd" cmpd="sng">
                <a:solidFill>
                  <a:schemeClr val="accent2">
                    <a:lumMod val="50000"/>
                  </a:schemeClr>
                </a:solidFill>
                <a:prstDash val="lgDash"/>
                <a:tailEnd type="triangle" w="lg" len="med"/>
              </a:ln>
              <a:effectLst>
                <a:softEdge rad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platzhalter 2">
              <a:extLst>
                <a:ext uri="{FF2B5EF4-FFF2-40B4-BE49-F238E27FC236}">
                  <a16:creationId xmlns:a16="http://schemas.microsoft.com/office/drawing/2014/main" id="{ADB25D99-145A-45D5-B854-6C4A9D1DD620}"/>
                </a:ext>
              </a:extLst>
            </p:cNvPr>
            <p:cNvSpPr txBox="1">
              <a:spLocks/>
            </p:cNvSpPr>
            <p:nvPr/>
          </p:nvSpPr>
          <p:spPr>
            <a:xfrm>
              <a:off x="10591812" y="7994650"/>
              <a:ext cx="3008005" cy="565132"/>
            </a:xfrm>
            <a:prstGeom prst="homePlat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50800" tIns="50400" rIns="50800" bIns="50800" anchor="ctr" anchorCtr="1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641350" algn="l" rtl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Helvetica Neue"/>
                <a:buChar char="•"/>
                <a:defRPr sz="5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  <a:lvl2pPr marL="914400" marR="0" lvl="1" indent="-641350" algn="l" rtl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Helvetica Neue"/>
                <a:buChar char="•"/>
                <a:defRPr sz="5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L="1371600" marR="0" lvl="2" indent="-641350" algn="l" rtl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Helvetica Neue"/>
                <a:buChar char="•"/>
                <a:defRPr sz="5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L="1828800" marR="0" lvl="3" indent="-641350" algn="l" rtl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Helvetica Neue"/>
                <a:buChar char="•"/>
                <a:defRPr sz="5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L="2286000" marR="0" lvl="4" indent="-641350" algn="l" rtl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Helvetica Neue"/>
                <a:buChar char="•"/>
                <a:defRPr sz="5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L="2743200" marR="0" lvl="5" indent="-641350" algn="l" rtl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Helvetica Neue"/>
                <a:buChar char="•"/>
                <a:defRPr sz="5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3200400" marR="0" lvl="6" indent="-641350" algn="l" rtl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Helvetica Neue"/>
                <a:buChar char="•"/>
                <a:defRPr sz="5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3657600" marR="0" lvl="7" indent="-641350" algn="l" rtl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Helvetica Neue"/>
                <a:buChar char="•"/>
                <a:defRPr sz="5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4114800" marR="0" lvl="8" indent="-641350" algn="l" rtl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Helvetica Neue"/>
                <a:buChar char="•"/>
                <a:defRPr sz="5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Helvetica Neue"/>
                <a:buNone/>
              </a:pPr>
              <a:r>
                <a:rPr lang="en-US" sz="1600" b="1" dirty="0">
                  <a:solidFill>
                    <a:schemeClr val="bg1"/>
                  </a:solidFill>
                  <a:latin typeface="Nunito Sans" panose="00000500000000000000" pitchFamily="2" charset="0"/>
                </a:rPr>
                <a:t>Private/Permissioned Ledger A</a:t>
              </a:r>
            </a:p>
          </p:txBody>
        </p:sp>
        <p:sp>
          <p:nvSpPr>
            <p:cNvPr id="29" name="Textplatzhalter 2">
              <a:extLst>
                <a:ext uri="{FF2B5EF4-FFF2-40B4-BE49-F238E27FC236}">
                  <a16:creationId xmlns:a16="http://schemas.microsoft.com/office/drawing/2014/main" id="{080F732F-4A93-43F1-A71C-5067B6718394}"/>
                </a:ext>
              </a:extLst>
            </p:cNvPr>
            <p:cNvSpPr txBox="1">
              <a:spLocks/>
            </p:cNvSpPr>
            <p:nvPr/>
          </p:nvSpPr>
          <p:spPr>
            <a:xfrm>
              <a:off x="19847601" y="7994650"/>
              <a:ext cx="3009600" cy="565132"/>
            </a:xfrm>
            <a:prstGeom prst="chevro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50800" tIns="50400" rIns="50800" bIns="50800" anchor="ctr" anchorCtr="1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SzPts val="6500"/>
                <a:buFont typeface="Helvetica Neue"/>
                <a:buNone/>
                <a:defRPr sz="2000">
                  <a:latin typeface="Nunito Sans" panose="00000500000000000000" pitchFamily="2" charset="0"/>
                  <a:ea typeface="Helvetica Neue"/>
                  <a:cs typeface="Helvetica Neue"/>
                </a:defRPr>
              </a:lvl1pPr>
              <a:lvl2pPr marL="914400" indent="-641350">
                <a:spcBef>
                  <a:spcPts val="5900"/>
                </a:spcBef>
                <a:buSzPts val="6500"/>
                <a:buFont typeface="Helvetica Neue"/>
                <a:buChar char="•"/>
                <a:defRPr sz="5200">
                  <a:latin typeface="Helvetica Neue"/>
                  <a:ea typeface="Helvetica Neue"/>
                  <a:cs typeface="Helvetica Neue"/>
                </a:defRPr>
              </a:lvl2pPr>
              <a:lvl3pPr marL="1371600" indent="-641350">
                <a:spcBef>
                  <a:spcPts val="5900"/>
                </a:spcBef>
                <a:buSzPts val="6500"/>
                <a:buFont typeface="Helvetica Neue"/>
                <a:buChar char="•"/>
                <a:defRPr sz="5200">
                  <a:latin typeface="Helvetica Neue"/>
                  <a:ea typeface="Helvetica Neue"/>
                  <a:cs typeface="Helvetica Neue"/>
                </a:defRPr>
              </a:lvl3pPr>
              <a:lvl4pPr marL="1828800" indent="-641350">
                <a:spcBef>
                  <a:spcPts val="5900"/>
                </a:spcBef>
                <a:buSzPts val="6500"/>
                <a:buFont typeface="Helvetica Neue"/>
                <a:buChar char="•"/>
                <a:defRPr sz="5200">
                  <a:latin typeface="Helvetica Neue"/>
                  <a:ea typeface="Helvetica Neue"/>
                  <a:cs typeface="Helvetica Neue"/>
                </a:defRPr>
              </a:lvl4pPr>
              <a:lvl5pPr marL="2286000" indent="-641350">
                <a:spcBef>
                  <a:spcPts val="5900"/>
                </a:spcBef>
                <a:buSzPts val="6500"/>
                <a:buFont typeface="Helvetica Neue"/>
                <a:buChar char="•"/>
                <a:defRPr sz="5200">
                  <a:latin typeface="Helvetica Neue"/>
                  <a:ea typeface="Helvetica Neue"/>
                  <a:cs typeface="Helvetica Neue"/>
                </a:defRPr>
              </a:lvl5pPr>
              <a:lvl6pPr marL="2743200" indent="-641350">
                <a:spcBef>
                  <a:spcPts val="5900"/>
                </a:spcBef>
                <a:buSzPts val="6500"/>
                <a:buFont typeface="Helvetica Neue"/>
                <a:buChar char="•"/>
                <a:defRPr sz="5200">
                  <a:latin typeface="Helvetica Neue"/>
                  <a:ea typeface="Helvetica Neue"/>
                  <a:cs typeface="Helvetica Neue"/>
                </a:defRPr>
              </a:lvl6pPr>
              <a:lvl7pPr marL="3200400" indent="-641350">
                <a:spcBef>
                  <a:spcPts val="5900"/>
                </a:spcBef>
                <a:buSzPts val="6500"/>
                <a:buFont typeface="Helvetica Neue"/>
                <a:buChar char="•"/>
                <a:defRPr sz="5200">
                  <a:latin typeface="Helvetica Neue"/>
                  <a:ea typeface="Helvetica Neue"/>
                  <a:cs typeface="Helvetica Neue"/>
                </a:defRPr>
              </a:lvl7pPr>
              <a:lvl8pPr marL="3657600" indent="-641350">
                <a:spcBef>
                  <a:spcPts val="5900"/>
                </a:spcBef>
                <a:buSzPts val="6500"/>
                <a:buFont typeface="Helvetica Neue"/>
                <a:buChar char="•"/>
                <a:defRPr sz="5200">
                  <a:latin typeface="Helvetica Neue"/>
                  <a:ea typeface="Helvetica Neue"/>
                  <a:cs typeface="Helvetica Neue"/>
                </a:defRPr>
              </a:lvl8pPr>
              <a:lvl9pPr marL="4114800" indent="-641350">
                <a:spcBef>
                  <a:spcPts val="5900"/>
                </a:spcBef>
                <a:buSzPts val="6500"/>
                <a:buFont typeface="Helvetica Neue"/>
                <a:buChar char="•"/>
                <a:defRPr sz="5200">
                  <a:latin typeface="Helvetica Neue"/>
                  <a:ea typeface="Helvetica Neue"/>
                  <a:cs typeface="Helvetica Neue"/>
                </a:defRPr>
              </a:lvl9pPr>
            </a:lstStyle>
            <a:p>
              <a:r>
                <a:rPr lang="en-US" sz="1600" b="1" dirty="0">
                  <a:solidFill>
                    <a:schemeClr val="bg1"/>
                  </a:solidFill>
                </a:rPr>
                <a:t>Private/Permissioned Ledger B</a:t>
              </a:r>
            </a:p>
          </p:txBody>
        </p:sp>
        <p:sp>
          <p:nvSpPr>
            <p:cNvPr id="30" name="Textplatzhalter 2">
              <a:extLst>
                <a:ext uri="{FF2B5EF4-FFF2-40B4-BE49-F238E27FC236}">
                  <a16:creationId xmlns:a16="http://schemas.microsoft.com/office/drawing/2014/main" id="{64C1A334-BA91-4E12-B3A8-114F87CA0620}"/>
                </a:ext>
              </a:extLst>
            </p:cNvPr>
            <p:cNvSpPr txBox="1">
              <a:spLocks/>
            </p:cNvSpPr>
            <p:nvPr/>
          </p:nvSpPr>
          <p:spPr>
            <a:xfrm>
              <a:off x="13532763" y="7994650"/>
              <a:ext cx="2088000" cy="565132"/>
            </a:xfrm>
            <a:prstGeom prst="chevro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50800" tIns="50400" rIns="50800" bIns="50800" anchor="ctr" anchorCtr="1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641350" algn="l" rtl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Helvetica Neue"/>
                <a:buChar char="•"/>
                <a:defRPr sz="5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  <a:lvl2pPr marL="914400" marR="0" lvl="1" indent="-641350" algn="l" rtl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Helvetica Neue"/>
                <a:buChar char="•"/>
                <a:defRPr sz="5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L="1371600" marR="0" lvl="2" indent="-641350" algn="l" rtl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Helvetica Neue"/>
                <a:buChar char="•"/>
                <a:defRPr sz="5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L="1828800" marR="0" lvl="3" indent="-641350" algn="l" rtl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Helvetica Neue"/>
                <a:buChar char="•"/>
                <a:defRPr sz="5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L="2286000" marR="0" lvl="4" indent="-641350" algn="l" rtl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Helvetica Neue"/>
                <a:buChar char="•"/>
                <a:defRPr sz="5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L="2743200" marR="0" lvl="5" indent="-641350" algn="l" rtl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Helvetica Neue"/>
                <a:buChar char="•"/>
                <a:defRPr sz="5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3200400" marR="0" lvl="6" indent="-641350" algn="l" rtl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Helvetica Neue"/>
                <a:buChar char="•"/>
                <a:defRPr sz="5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3657600" marR="0" lvl="7" indent="-641350" algn="l" rtl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Helvetica Neue"/>
                <a:buChar char="•"/>
                <a:defRPr sz="5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4114800" marR="0" lvl="8" indent="-641350" algn="l" rtl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Helvetica Neue"/>
                <a:buChar char="•"/>
                <a:defRPr sz="5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Helvetica Neue"/>
                <a:buNone/>
              </a:pPr>
              <a:r>
                <a:rPr lang="en-US" sz="1600" b="1" dirty="0">
                  <a:solidFill>
                    <a:schemeClr val="bg1"/>
                  </a:solidFill>
                  <a:latin typeface="Nunito Sans" panose="00000500000000000000" pitchFamily="2" charset="0"/>
                </a:rPr>
                <a:t>MAM</a:t>
              </a:r>
            </a:p>
          </p:txBody>
        </p:sp>
        <p:sp>
          <p:nvSpPr>
            <p:cNvPr id="31" name="Textplatzhalter 2">
              <a:extLst>
                <a:ext uri="{FF2B5EF4-FFF2-40B4-BE49-F238E27FC236}">
                  <a16:creationId xmlns:a16="http://schemas.microsoft.com/office/drawing/2014/main" id="{A7D39D50-94B1-4BFC-BF57-2424E73C0FC7}"/>
                </a:ext>
              </a:extLst>
            </p:cNvPr>
            <p:cNvSpPr txBox="1">
              <a:spLocks/>
            </p:cNvSpPr>
            <p:nvPr/>
          </p:nvSpPr>
          <p:spPr>
            <a:xfrm>
              <a:off x="17826655" y="7994650"/>
              <a:ext cx="2088000" cy="565132"/>
            </a:xfrm>
            <a:prstGeom prst="chevro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50800" tIns="50400" rIns="50800" bIns="50800" anchor="ctr" anchorCtr="1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SzPts val="6500"/>
                <a:buFont typeface="Helvetica Neue"/>
                <a:buNone/>
                <a:defRPr sz="1600" b="1">
                  <a:solidFill>
                    <a:schemeClr val="bg1"/>
                  </a:solidFill>
                  <a:latin typeface="Nunito Sans" panose="00000500000000000000" pitchFamily="2" charset="0"/>
                  <a:ea typeface="Helvetica Neue"/>
                  <a:cs typeface="Helvetica Neue"/>
                </a:defRPr>
              </a:lvl1pPr>
              <a:lvl2pPr marL="914400" indent="-641350">
                <a:spcBef>
                  <a:spcPts val="5900"/>
                </a:spcBef>
                <a:buSzPts val="6500"/>
                <a:buFont typeface="Helvetica Neue"/>
                <a:buChar char="•"/>
                <a:defRPr sz="5200">
                  <a:latin typeface="Helvetica Neue"/>
                  <a:ea typeface="Helvetica Neue"/>
                  <a:cs typeface="Helvetica Neue"/>
                </a:defRPr>
              </a:lvl2pPr>
              <a:lvl3pPr marL="1371600" indent="-641350">
                <a:spcBef>
                  <a:spcPts val="5900"/>
                </a:spcBef>
                <a:buSzPts val="6500"/>
                <a:buFont typeface="Helvetica Neue"/>
                <a:buChar char="•"/>
                <a:defRPr sz="5200">
                  <a:latin typeface="Helvetica Neue"/>
                  <a:ea typeface="Helvetica Neue"/>
                  <a:cs typeface="Helvetica Neue"/>
                </a:defRPr>
              </a:lvl3pPr>
              <a:lvl4pPr marL="1828800" indent="-641350">
                <a:spcBef>
                  <a:spcPts val="5900"/>
                </a:spcBef>
                <a:buSzPts val="6500"/>
                <a:buFont typeface="Helvetica Neue"/>
                <a:buChar char="•"/>
                <a:defRPr sz="5200">
                  <a:latin typeface="Helvetica Neue"/>
                  <a:ea typeface="Helvetica Neue"/>
                  <a:cs typeface="Helvetica Neue"/>
                </a:defRPr>
              </a:lvl4pPr>
              <a:lvl5pPr marL="2286000" indent="-641350">
                <a:spcBef>
                  <a:spcPts val="5900"/>
                </a:spcBef>
                <a:buSzPts val="6500"/>
                <a:buFont typeface="Helvetica Neue"/>
                <a:buChar char="•"/>
                <a:defRPr sz="5200">
                  <a:latin typeface="Helvetica Neue"/>
                  <a:ea typeface="Helvetica Neue"/>
                  <a:cs typeface="Helvetica Neue"/>
                </a:defRPr>
              </a:lvl5pPr>
              <a:lvl6pPr marL="2743200" indent="-641350">
                <a:spcBef>
                  <a:spcPts val="5900"/>
                </a:spcBef>
                <a:buSzPts val="6500"/>
                <a:buFont typeface="Helvetica Neue"/>
                <a:buChar char="•"/>
                <a:defRPr sz="5200">
                  <a:latin typeface="Helvetica Neue"/>
                  <a:ea typeface="Helvetica Neue"/>
                  <a:cs typeface="Helvetica Neue"/>
                </a:defRPr>
              </a:lvl6pPr>
              <a:lvl7pPr marL="3200400" indent="-641350">
                <a:spcBef>
                  <a:spcPts val="5900"/>
                </a:spcBef>
                <a:buSzPts val="6500"/>
                <a:buFont typeface="Helvetica Neue"/>
                <a:buChar char="•"/>
                <a:defRPr sz="5200">
                  <a:latin typeface="Helvetica Neue"/>
                  <a:ea typeface="Helvetica Neue"/>
                  <a:cs typeface="Helvetica Neue"/>
                </a:defRPr>
              </a:lvl7pPr>
              <a:lvl8pPr marL="3657600" indent="-641350">
                <a:spcBef>
                  <a:spcPts val="5900"/>
                </a:spcBef>
                <a:buSzPts val="6500"/>
                <a:buFont typeface="Helvetica Neue"/>
                <a:buChar char="•"/>
                <a:defRPr sz="5200">
                  <a:latin typeface="Helvetica Neue"/>
                  <a:ea typeface="Helvetica Neue"/>
                  <a:cs typeface="Helvetica Neue"/>
                </a:defRPr>
              </a:lvl8pPr>
              <a:lvl9pPr marL="4114800" indent="-641350">
                <a:spcBef>
                  <a:spcPts val="5900"/>
                </a:spcBef>
                <a:buSzPts val="6500"/>
                <a:buFont typeface="Helvetica Neue"/>
                <a:buChar char="•"/>
                <a:defRPr sz="5200">
                  <a:latin typeface="Helvetica Neue"/>
                  <a:ea typeface="Helvetica Neue"/>
                  <a:cs typeface="Helvetica Neue"/>
                </a:defRPr>
              </a:lvl9pPr>
            </a:lstStyle>
            <a:p>
              <a:r>
                <a:rPr lang="en-US"/>
                <a:t>MAM</a:t>
              </a:r>
              <a:endParaRPr lang="en-US" dirty="0"/>
            </a:p>
          </p:txBody>
        </p:sp>
        <p:sp>
          <p:nvSpPr>
            <p:cNvPr id="32" name="Textplatzhalter 2">
              <a:extLst>
                <a:ext uri="{FF2B5EF4-FFF2-40B4-BE49-F238E27FC236}">
                  <a16:creationId xmlns:a16="http://schemas.microsoft.com/office/drawing/2014/main" id="{3F4D8848-3169-453B-8DC2-B48312EB6F5B}"/>
                </a:ext>
              </a:extLst>
            </p:cNvPr>
            <p:cNvSpPr txBox="1">
              <a:spLocks/>
            </p:cNvSpPr>
            <p:nvPr/>
          </p:nvSpPr>
          <p:spPr>
            <a:xfrm>
              <a:off x="15553709" y="7994650"/>
              <a:ext cx="2340000" cy="565132"/>
            </a:xfrm>
            <a:prstGeom prst="chevro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50800" tIns="50400" rIns="50800" bIns="50800" anchor="ctr" anchorCtr="1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641350" algn="l" rtl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Helvetica Neue"/>
                <a:buChar char="•"/>
                <a:defRPr sz="5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  <a:lvl2pPr marL="914400" marR="0" lvl="1" indent="-641350" algn="l" rtl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Helvetica Neue"/>
                <a:buChar char="•"/>
                <a:defRPr sz="5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L="1371600" marR="0" lvl="2" indent="-641350" algn="l" rtl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Helvetica Neue"/>
                <a:buChar char="•"/>
                <a:defRPr sz="5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L="1828800" marR="0" lvl="3" indent="-641350" algn="l" rtl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Helvetica Neue"/>
                <a:buChar char="•"/>
                <a:defRPr sz="5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L="2286000" marR="0" lvl="4" indent="-641350" algn="l" rtl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Helvetica Neue"/>
                <a:buChar char="•"/>
                <a:defRPr sz="5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L="2743200" marR="0" lvl="5" indent="-641350" algn="l" rtl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Helvetica Neue"/>
                <a:buChar char="•"/>
                <a:defRPr sz="5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3200400" marR="0" lvl="6" indent="-641350" algn="l" rtl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Helvetica Neue"/>
                <a:buChar char="•"/>
                <a:defRPr sz="5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3657600" marR="0" lvl="7" indent="-641350" algn="l" rtl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Helvetica Neue"/>
                <a:buChar char="•"/>
                <a:defRPr sz="5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4114800" marR="0" lvl="8" indent="-641350" algn="l" rtl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Helvetica Neue"/>
                <a:buChar char="•"/>
                <a:defRPr sz="5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Helvetica Neue"/>
                <a:buNone/>
              </a:pPr>
              <a:r>
                <a:rPr lang="en-US" sz="1600" b="1" dirty="0">
                  <a:solidFill>
                    <a:schemeClr val="bg1"/>
                  </a:solidFill>
                  <a:latin typeface="Nunito Sans" panose="00000500000000000000" pitchFamily="2" charset="0"/>
                </a:rPr>
                <a:t>Public Tangle</a:t>
              </a:r>
            </a:p>
          </p:txBody>
        </p:sp>
        <p:sp>
          <p:nvSpPr>
            <p:cNvPr id="37" name="Textplatzhalter 2">
              <a:extLst>
                <a:ext uri="{FF2B5EF4-FFF2-40B4-BE49-F238E27FC236}">
                  <a16:creationId xmlns:a16="http://schemas.microsoft.com/office/drawing/2014/main" id="{78215793-831E-4CFE-A1BE-433BC2FA5FA7}"/>
                </a:ext>
              </a:extLst>
            </p:cNvPr>
            <p:cNvSpPr txBox="1">
              <a:spLocks/>
            </p:cNvSpPr>
            <p:nvPr/>
          </p:nvSpPr>
          <p:spPr>
            <a:xfrm>
              <a:off x="22542499" y="7994650"/>
              <a:ext cx="316488" cy="565132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50800" tIns="50400" rIns="50800" bIns="50800" anchor="ctr" anchorCtr="1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SzPts val="6500"/>
                <a:buFont typeface="Helvetica Neue"/>
                <a:buNone/>
                <a:defRPr sz="2000">
                  <a:latin typeface="Nunito Sans" panose="00000500000000000000" pitchFamily="2" charset="0"/>
                  <a:ea typeface="Helvetica Neue"/>
                  <a:cs typeface="Helvetica Neue"/>
                </a:defRPr>
              </a:lvl1pPr>
              <a:lvl2pPr marL="914400" indent="-641350">
                <a:spcBef>
                  <a:spcPts val="5900"/>
                </a:spcBef>
                <a:buSzPts val="6500"/>
                <a:buFont typeface="Helvetica Neue"/>
                <a:buChar char="•"/>
                <a:defRPr sz="5200">
                  <a:latin typeface="Helvetica Neue"/>
                  <a:ea typeface="Helvetica Neue"/>
                  <a:cs typeface="Helvetica Neue"/>
                </a:defRPr>
              </a:lvl2pPr>
              <a:lvl3pPr marL="1371600" indent="-641350">
                <a:spcBef>
                  <a:spcPts val="5900"/>
                </a:spcBef>
                <a:buSzPts val="6500"/>
                <a:buFont typeface="Helvetica Neue"/>
                <a:buChar char="•"/>
                <a:defRPr sz="5200">
                  <a:latin typeface="Helvetica Neue"/>
                  <a:ea typeface="Helvetica Neue"/>
                  <a:cs typeface="Helvetica Neue"/>
                </a:defRPr>
              </a:lvl3pPr>
              <a:lvl4pPr marL="1828800" indent="-641350">
                <a:spcBef>
                  <a:spcPts val="5900"/>
                </a:spcBef>
                <a:buSzPts val="6500"/>
                <a:buFont typeface="Helvetica Neue"/>
                <a:buChar char="•"/>
                <a:defRPr sz="5200">
                  <a:latin typeface="Helvetica Neue"/>
                  <a:ea typeface="Helvetica Neue"/>
                  <a:cs typeface="Helvetica Neue"/>
                </a:defRPr>
              </a:lvl4pPr>
              <a:lvl5pPr marL="2286000" indent="-641350">
                <a:spcBef>
                  <a:spcPts val="5900"/>
                </a:spcBef>
                <a:buSzPts val="6500"/>
                <a:buFont typeface="Helvetica Neue"/>
                <a:buChar char="•"/>
                <a:defRPr sz="5200">
                  <a:latin typeface="Helvetica Neue"/>
                  <a:ea typeface="Helvetica Neue"/>
                  <a:cs typeface="Helvetica Neue"/>
                </a:defRPr>
              </a:lvl5pPr>
              <a:lvl6pPr marL="2743200" indent="-641350">
                <a:spcBef>
                  <a:spcPts val="5900"/>
                </a:spcBef>
                <a:buSzPts val="6500"/>
                <a:buFont typeface="Helvetica Neue"/>
                <a:buChar char="•"/>
                <a:defRPr sz="5200">
                  <a:latin typeface="Helvetica Neue"/>
                  <a:ea typeface="Helvetica Neue"/>
                  <a:cs typeface="Helvetica Neue"/>
                </a:defRPr>
              </a:lvl6pPr>
              <a:lvl7pPr marL="3200400" indent="-641350">
                <a:spcBef>
                  <a:spcPts val="5900"/>
                </a:spcBef>
                <a:buSzPts val="6500"/>
                <a:buFont typeface="Helvetica Neue"/>
                <a:buChar char="•"/>
                <a:defRPr sz="5200">
                  <a:latin typeface="Helvetica Neue"/>
                  <a:ea typeface="Helvetica Neue"/>
                  <a:cs typeface="Helvetica Neue"/>
                </a:defRPr>
              </a:lvl7pPr>
              <a:lvl8pPr marL="3657600" indent="-641350">
                <a:spcBef>
                  <a:spcPts val="5900"/>
                </a:spcBef>
                <a:buSzPts val="6500"/>
                <a:buFont typeface="Helvetica Neue"/>
                <a:buChar char="•"/>
                <a:defRPr sz="5200">
                  <a:latin typeface="Helvetica Neue"/>
                  <a:ea typeface="Helvetica Neue"/>
                  <a:cs typeface="Helvetica Neue"/>
                </a:defRPr>
              </a:lvl8pPr>
              <a:lvl9pPr marL="4114800" indent="-641350">
                <a:spcBef>
                  <a:spcPts val="5900"/>
                </a:spcBef>
                <a:buSzPts val="6500"/>
                <a:buFont typeface="Helvetica Neue"/>
                <a:buChar char="•"/>
                <a:defRPr sz="5200">
                  <a:latin typeface="Helvetica Neue"/>
                  <a:ea typeface="Helvetica Neue"/>
                  <a:cs typeface="Helvetica Neue"/>
                </a:defRPr>
              </a:lvl9pPr>
            </a:lstStyle>
            <a:p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8" name="Textplatzhalter 2">
              <a:extLst>
                <a:ext uri="{FF2B5EF4-FFF2-40B4-BE49-F238E27FC236}">
                  <a16:creationId xmlns:a16="http://schemas.microsoft.com/office/drawing/2014/main" id="{013249F9-74DB-4211-8132-39315EAA42DD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0617211" y="11690464"/>
              <a:ext cx="3008005" cy="565132"/>
            </a:xfrm>
            <a:prstGeom prst="chevro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50800" tIns="50400" rIns="50800" bIns="50800" anchor="ctr" anchorCtr="1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641350" algn="l" rtl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Helvetica Neue"/>
                <a:buChar char="•"/>
                <a:defRPr sz="5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  <a:lvl2pPr marL="914400" marR="0" lvl="1" indent="-641350" algn="l" rtl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Helvetica Neue"/>
                <a:buChar char="•"/>
                <a:defRPr sz="5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L="1371600" marR="0" lvl="2" indent="-641350" algn="l" rtl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Helvetica Neue"/>
                <a:buChar char="•"/>
                <a:defRPr sz="5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L="1828800" marR="0" lvl="3" indent="-641350" algn="l" rtl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Helvetica Neue"/>
                <a:buChar char="•"/>
                <a:defRPr sz="5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L="2286000" marR="0" lvl="4" indent="-641350" algn="l" rtl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Helvetica Neue"/>
                <a:buChar char="•"/>
                <a:defRPr sz="5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L="2743200" marR="0" lvl="5" indent="-641350" algn="l" rtl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Helvetica Neue"/>
                <a:buChar char="•"/>
                <a:defRPr sz="5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3200400" marR="0" lvl="6" indent="-641350" algn="l" rtl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Helvetica Neue"/>
                <a:buChar char="•"/>
                <a:defRPr sz="5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3657600" marR="0" lvl="7" indent="-641350" algn="l" rtl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Helvetica Neue"/>
                <a:buChar char="•"/>
                <a:defRPr sz="5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4114800" marR="0" lvl="8" indent="-641350" algn="l" rtl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Helvetica Neue"/>
                <a:buChar char="•"/>
                <a:defRPr sz="5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en-US" sz="1600" b="1" dirty="0">
                  <a:solidFill>
                    <a:schemeClr val="bg1"/>
                  </a:solidFill>
                  <a:latin typeface="Nunito Sans" panose="00000500000000000000" pitchFamily="2" charset="0"/>
                </a:rPr>
                <a:t>Private/Permissioned Ledger A</a:t>
              </a:r>
            </a:p>
          </p:txBody>
        </p:sp>
        <p:sp>
          <p:nvSpPr>
            <p:cNvPr id="39" name="Textplatzhalter 2">
              <a:extLst>
                <a:ext uri="{FF2B5EF4-FFF2-40B4-BE49-F238E27FC236}">
                  <a16:creationId xmlns:a16="http://schemas.microsoft.com/office/drawing/2014/main" id="{4C94B792-FF1A-4613-B6C9-877557093DF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9866651" y="11690464"/>
              <a:ext cx="3009600" cy="565132"/>
            </a:xfrm>
            <a:prstGeom prst="homePlat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50800" tIns="50400" rIns="50800" bIns="50800" anchor="ctr" anchorCtr="1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SzPts val="6500"/>
                <a:buFont typeface="Helvetica Neue"/>
                <a:buNone/>
                <a:defRPr sz="2000">
                  <a:latin typeface="Nunito Sans" panose="00000500000000000000" pitchFamily="2" charset="0"/>
                  <a:ea typeface="Helvetica Neue"/>
                  <a:cs typeface="Helvetica Neue"/>
                </a:defRPr>
              </a:lvl1pPr>
              <a:lvl2pPr marL="914400" indent="-641350">
                <a:spcBef>
                  <a:spcPts val="5900"/>
                </a:spcBef>
                <a:buSzPts val="6500"/>
                <a:buFont typeface="Helvetica Neue"/>
                <a:buChar char="•"/>
                <a:defRPr sz="5200">
                  <a:latin typeface="Helvetica Neue"/>
                  <a:ea typeface="Helvetica Neue"/>
                  <a:cs typeface="Helvetica Neue"/>
                </a:defRPr>
              </a:lvl2pPr>
              <a:lvl3pPr marL="1371600" indent="-641350">
                <a:spcBef>
                  <a:spcPts val="5900"/>
                </a:spcBef>
                <a:buSzPts val="6500"/>
                <a:buFont typeface="Helvetica Neue"/>
                <a:buChar char="•"/>
                <a:defRPr sz="5200">
                  <a:latin typeface="Helvetica Neue"/>
                  <a:ea typeface="Helvetica Neue"/>
                  <a:cs typeface="Helvetica Neue"/>
                </a:defRPr>
              </a:lvl3pPr>
              <a:lvl4pPr marL="1828800" indent="-641350">
                <a:spcBef>
                  <a:spcPts val="5900"/>
                </a:spcBef>
                <a:buSzPts val="6500"/>
                <a:buFont typeface="Helvetica Neue"/>
                <a:buChar char="•"/>
                <a:defRPr sz="5200">
                  <a:latin typeface="Helvetica Neue"/>
                  <a:ea typeface="Helvetica Neue"/>
                  <a:cs typeface="Helvetica Neue"/>
                </a:defRPr>
              </a:lvl4pPr>
              <a:lvl5pPr marL="2286000" indent="-641350">
                <a:spcBef>
                  <a:spcPts val="5900"/>
                </a:spcBef>
                <a:buSzPts val="6500"/>
                <a:buFont typeface="Helvetica Neue"/>
                <a:buChar char="•"/>
                <a:defRPr sz="5200">
                  <a:latin typeface="Helvetica Neue"/>
                  <a:ea typeface="Helvetica Neue"/>
                  <a:cs typeface="Helvetica Neue"/>
                </a:defRPr>
              </a:lvl5pPr>
              <a:lvl6pPr marL="2743200" indent="-641350">
                <a:spcBef>
                  <a:spcPts val="5900"/>
                </a:spcBef>
                <a:buSzPts val="6500"/>
                <a:buFont typeface="Helvetica Neue"/>
                <a:buChar char="•"/>
                <a:defRPr sz="5200">
                  <a:latin typeface="Helvetica Neue"/>
                  <a:ea typeface="Helvetica Neue"/>
                  <a:cs typeface="Helvetica Neue"/>
                </a:defRPr>
              </a:lvl6pPr>
              <a:lvl7pPr marL="3200400" indent="-641350">
                <a:spcBef>
                  <a:spcPts val="5900"/>
                </a:spcBef>
                <a:buSzPts val="6500"/>
                <a:buFont typeface="Helvetica Neue"/>
                <a:buChar char="•"/>
                <a:defRPr sz="5200">
                  <a:latin typeface="Helvetica Neue"/>
                  <a:ea typeface="Helvetica Neue"/>
                  <a:cs typeface="Helvetica Neue"/>
                </a:defRPr>
              </a:lvl7pPr>
              <a:lvl8pPr marL="3657600" indent="-641350">
                <a:spcBef>
                  <a:spcPts val="5900"/>
                </a:spcBef>
                <a:buSzPts val="6500"/>
                <a:buFont typeface="Helvetica Neue"/>
                <a:buChar char="•"/>
                <a:defRPr sz="5200">
                  <a:latin typeface="Helvetica Neue"/>
                  <a:ea typeface="Helvetica Neue"/>
                  <a:cs typeface="Helvetica Neue"/>
                </a:defRPr>
              </a:lvl8pPr>
              <a:lvl9pPr marL="4114800" indent="-641350">
                <a:spcBef>
                  <a:spcPts val="5900"/>
                </a:spcBef>
                <a:buSzPts val="6500"/>
                <a:buFont typeface="Helvetica Neue"/>
                <a:buChar char="•"/>
                <a:defRPr sz="5200">
                  <a:latin typeface="Helvetica Neue"/>
                  <a:ea typeface="Helvetica Neue"/>
                  <a:cs typeface="Helvetica Neue"/>
                </a:defRPr>
              </a:lvl9pPr>
            </a:lstStyle>
            <a:p>
              <a:r>
                <a:rPr lang="en-US" sz="1600" b="1" dirty="0">
                  <a:solidFill>
                    <a:schemeClr val="bg1"/>
                  </a:solidFill>
                </a:rPr>
                <a:t>Private/Permissioned Ledger B</a:t>
              </a:r>
            </a:p>
          </p:txBody>
        </p:sp>
        <p:sp>
          <p:nvSpPr>
            <p:cNvPr id="40" name="Textplatzhalter 2">
              <a:extLst>
                <a:ext uri="{FF2B5EF4-FFF2-40B4-BE49-F238E27FC236}">
                  <a16:creationId xmlns:a16="http://schemas.microsoft.com/office/drawing/2014/main" id="{9A1D07E3-7AB8-4585-96FF-69EAE2EE9A0F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555178" y="11690464"/>
              <a:ext cx="2088000" cy="565132"/>
            </a:xfrm>
            <a:prstGeom prst="chevro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50800" tIns="50400" rIns="50800" bIns="50800" anchor="ctr" anchorCtr="1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641350" algn="l" rtl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Helvetica Neue"/>
                <a:buChar char="•"/>
                <a:defRPr sz="5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  <a:lvl2pPr marL="914400" marR="0" lvl="1" indent="-641350" algn="l" rtl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Helvetica Neue"/>
                <a:buChar char="•"/>
                <a:defRPr sz="5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L="1371600" marR="0" lvl="2" indent="-641350" algn="l" rtl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Helvetica Neue"/>
                <a:buChar char="•"/>
                <a:defRPr sz="5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L="1828800" marR="0" lvl="3" indent="-641350" algn="l" rtl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Helvetica Neue"/>
                <a:buChar char="•"/>
                <a:defRPr sz="5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L="2286000" marR="0" lvl="4" indent="-641350" algn="l" rtl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Helvetica Neue"/>
                <a:buChar char="•"/>
                <a:defRPr sz="5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L="2743200" marR="0" lvl="5" indent="-641350" algn="l" rtl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Helvetica Neue"/>
                <a:buChar char="•"/>
                <a:defRPr sz="5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3200400" marR="0" lvl="6" indent="-641350" algn="l" rtl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Helvetica Neue"/>
                <a:buChar char="•"/>
                <a:defRPr sz="5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3657600" marR="0" lvl="7" indent="-641350" algn="l" rtl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Helvetica Neue"/>
                <a:buChar char="•"/>
                <a:defRPr sz="5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4114800" marR="0" lvl="8" indent="-641350" algn="l" rtl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Helvetica Neue"/>
                <a:buChar char="•"/>
                <a:defRPr sz="5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Helvetica Neue"/>
                <a:buNone/>
              </a:pPr>
              <a:r>
                <a:rPr lang="en-US" sz="1600" b="1" dirty="0">
                  <a:solidFill>
                    <a:schemeClr val="bg1"/>
                  </a:solidFill>
                  <a:latin typeface="Nunito Sans" panose="00000500000000000000" pitchFamily="2" charset="0"/>
                </a:rPr>
                <a:t>MAM</a:t>
              </a:r>
            </a:p>
          </p:txBody>
        </p:sp>
        <p:sp>
          <p:nvSpPr>
            <p:cNvPr id="41" name="Textplatzhalter 2">
              <a:extLst>
                <a:ext uri="{FF2B5EF4-FFF2-40B4-BE49-F238E27FC236}">
                  <a16:creationId xmlns:a16="http://schemas.microsoft.com/office/drawing/2014/main" id="{0D0568C7-1095-4162-AAC1-21B1D8682BEA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7845705" y="11690464"/>
              <a:ext cx="2088000" cy="565132"/>
            </a:xfrm>
            <a:prstGeom prst="chevro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50800" tIns="50400" rIns="50800" bIns="50800" anchor="ctr" anchorCtr="1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SzPts val="6500"/>
                <a:buFont typeface="Helvetica Neue"/>
                <a:buNone/>
                <a:defRPr sz="1600" b="1">
                  <a:solidFill>
                    <a:schemeClr val="bg1"/>
                  </a:solidFill>
                  <a:latin typeface="Nunito Sans" panose="00000500000000000000" pitchFamily="2" charset="0"/>
                  <a:ea typeface="Helvetica Neue"/>
                  <a:cs typeface="Helvetica Neue"/>
                </a:defRPr>
              </a:lvl1pPr>
              <a:lvl2pPr marL="914400" indent="-641350">
                <a:spcBef>
                  <a:spcPts val="5900"/>
                </a:spcBef>
                <a:buSzPts val="6500"/>
                <a:buFont typeface="Helvetica Neue"/>
                <a:buChar char="•"/>
                <a:defRPr sz="5200">
                  <a:latin typeface="Helvetica Neue"/>
                  <a:ea typeface="Helvetica Neue"/>
                  <a:cs typeface="Helvetica Neue"/>
                </a:defRPr>
              </a:lvl2pPr>
              <a:lvl3pPr marL="1371600" indent="-641350">
                <a:spcBef>
                  <a:spcPts val="5900"/>
                </a:spcBef>
                <a:buSzPts val="6500"/>
                <a:buFont typeface="Helvetica Neue"/>
                <a:buChar char="•"/>
                <a:defRPr sz="5200">
                  <a:latin typeface="Helvetica Neue"/>
                  <a:ea typeface="Helvetica Neue"/>
                  <a:cs typeface="Helvetica Neue"/>
                </a:defRPr>
              </a:lvl3pPr>
              <a:lvl4pPr marL="1828800" indent="-641350">
                <a:spcBef>
                  <a:spcPts val="5900"/>
                </a:spcBef>
                <a:buSzPts val="6500"/>
                <a:buFont typeface="Helvetica Neue"/>
                <a:buChar char="•"/>
                <a:defRPr sz="5200">
                  <a:latin typeface="Helvetica Neue"/>
                  <a:ea typeface="Helvetica Neue"/>
                  <a:cs typeface="Helvetica Neue"/>
                </a:defRPr>
              </a:lvl4pPr>
              <a:lvl5pPr marL="2286000" indent="-641350">
                <a:spcBef>
                  <a:spcPts val="5900"/>
                </a:spcBef>
                <a:buSzPts val="6500"/>
                <a:buFont typeface="Helvetica Neue"/>
                <a:buChar char="•"/>
                <a:defRPr sz="5200">
                  <a:latin typeface="Helvetica Neue"/>
                  <a:ea typeface="Helvetica Neue"/>
                  <a:cs typeface="Helvetica Neue"/>
                </a:defRPr>
              </a:lvl5pPr>
              <a:lvl6pPr marL="2743200" indent="-641350">
                <a:spcBef>
                  <a:spcPts val="5900"/>
                </a:spcBef>
                <a:buSzPts val="6500"/>
                <a:buFont typeface="Helvetica Neue"/>
                <a:buChar char="•"/>
                <a:defRPr sz="5200">
                  <a:latin typeface="Helvetica Neue"/>
                  <a:ea typeface="Helvetica Neue"/>
                  <a:cs typeface="Helvetica Neue"/>
                </a:defRPr>
              </a:lvl6pPr>
              <a:lvl7pPr marL="3200400" indent="-641350">
                <a:spcBef>
                  <a:spcPts val="5900"/>
                </a:spcBef>
                <a:buSzPts val="6500"/>
                <a:buFont typeface="Helvetica Neue"/>
                <a:buChar char="•"/>
                <a:defRPr sz="5200">
                  <a:latin typeface="Helvetica Neue"/>
                  <a:ea typeface="Helvetica Neue"/>
                  <a:cs typeface="Helvetica Neue"/>
                </a:defRPr>
              </a:lvl7pPr>
              <a:lvl8pPr marL="3657600" indent="-641350">
                <a:spcBef>
                  <a:spcPts val="5900"/>
                </a:spcBef>
                <a:buSzPts val="6500"/>
                <a:buFont typeface="Helvetica Neue"/>
                <a:buChar char="•"/>
                <a:defRPr sz="5200">
                  <a:latin typeface="Helvetica Neue"/>
                  <a:ea typeface="Helvetica Neue"/>
                  <a:cs typeface="Helvetica Neue"/>
                </a:defRPr>
              </a:lvl8pPr>
              <a:lvl9pPr marL="4114800" indent="-641350">
                <a:spcBef>
                  <a:spcPts val="5900"/>
                </a:spcBef>
                <a:buSzPts val="6500"/>
                <a:buFont typeface="Helvetica Neue"/>
                <a:buChar char="•"/>
                <a:defRPr sz="5200">
                  <a:latin typeface="Helvetica Neue"/>
                  <a:ea typeface="Helvetica Neue"/>
                  <a:cs typeface="Helvetica Neue"/>
                </a:defRPr>
              </a:lvl9pPr>
            </a:lstStyle>
            <a:p>
              <a:r>
                <a:rPr lang="en-US"/>
                <a:t>MAM</a:t>
              </a:r>
              <a:endParaRPr lang="en-US" dirty="0"/>
            </a:p>
          </p:txBody>
        </p:sp>
        <p:sp>
          <p:nvSpPr>
            <p:cNvPr id="42" name="Textplatzhalter 2">
              <a:extLst>
                <a:ext uri="{FF2B5EF4-FFF2-40B4-BE49-F238E27FC236}">
                  <a16:creationId xmlns:a16="http://schemas.microsoft.com/office/drawing/2014/main" id="{14503A6A-7254-4F95-9427-DC8671F731FD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5572759" y="11690464"/>
              <a:ext cx="2340000" cy="565132"/>
            </a:xfrm>
            <a:prstGeom prst="chevro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50800" tIns="50400" rIns="50800" bIns="50800" anchor="ctr" anchorCtr="1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641350" algn="l" rtl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Helvetica Neue"/>
                <a:buChar char="•"/>
                <a:defRPr sz="5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  <a:lvl2pPr marL="914400" marR="0" lvl="1" indent="-641350" algn="l" rtl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Helvetica Neue"/>
                <a:buChar char="•"/>
                <a:defRPr sz="5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L="1371600" marR="0" lvl="2" indent="-641350" algn="l" rtl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Helvetica Neue"/>
                <a:buChar char="•"/>
                <a:defRPr sz="5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L="1828800" marR="0" lvl="3" indent="-641350" algn="l" rtl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Helvetica Neue"/>
                <a:buChar char="•"/>
                <a:defRPr sz="5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L="2286000" marR="0" lvl="4" indent="-641350" algn="l" rtl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Helvetica Neue"/>
                <a:buChar char="•"/>
                <a:defRPr sz="5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L="2743200" marR="0" lvl="5" indent="-641350" algn="l" rtl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Helvetica Neue"/>
                <a:buChar char="•"/>
                <a:defRPr sz="5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3200400" marR="0" lvl="6" indent="-641350" algn="l" rtl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Helvetica Neue"/>
                <a:buChar char="•"/>
                <a:defRPr sz="5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3657600" marR="0" lvl="7" indent="-641350" algn="l" rtl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Helvetica Neue"/>
                <a:buChar char="•"/>
                <a:defRPr sz="5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4114800" marR="0" lvl="8" indent="-641350" algn="l" rtl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Helvetica Neue"/>
                <a:buChar char="•"/>
                <a:defRPr sz="5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Helvetica Neue"/>
                <a:buNone/>
              </a:pPr>
              <a:r>
                <a:rPr lang="en-US" sz="1600" b="1" dirty="0">
                  <a:solidFill>
                    <a:schemeClr val="bg1"/>
                  </a:solidFill>
                  <a:latin typeface="Nunito Sans" panose="00000500000000000000" pitchFamily="2" charset="0"/>
                </a:rPr>
                <a:t>Public Tangle</a:t>
              </a:r>
            </a:p>
          </p:txBody>
        </p:sp>
        <p:sp>
          <p:nvSpPr>
            <p:cNvPr id="43" name="Textplatzhalter 2">
              <a:extLst>
                <a:ext uri="{FF2B5EF4-FFF2-40B4-BE49-F238E27FC236}">
                  <a16:creationId xmlns:a16="http://schemas.microsoft.com/office/drawing/2014/main" id="{36321A65-66E1-4840-914A-DBB09B361D15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0604498" y="11690464"/>
              <a:ext cx="316488" cy="565132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50800" tIns="50400" rIns="50800" bIns="50800" anchor="ctr" anchorCtr="1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SzPts val="6500"/>
                <a:buFont typeface="Helvetica Neue"/>
                <a:buNone/>
                <a:defRPr sz="2000">
                  <a:latin typeface="Nunito Sans" panose="00000500000000000000" pitchFamily="2" charset="0"/>
                  <a:ea typeface="Helvetica Neue"/>
                  <a:cs typeface="Helvetica Neue"/>
                </a:defRPr>
              </a:lvl1pPr>
              <a:lvl2pPr marL="914400" indent="-641350">
                <a:spcBef>
                  <a:spcPts val="5900"/>
                </a:spcBef>
                <a:buSzPts val="6500"/>
                <a:buFont typeface="Helvetica Neue"/>
                <a:buChar char="•"/>
                <a:defRPr sz="5200">
                  <a:latin typeface="Helvetica Neue"/>
                  <a:ea typeface="Helvetica Neue"/>
                  <a:cs typeface="Helvetica Neue"/>
                </a:defRPr>
              </a:lvl2pPr>
              <a:lvl3pPr marL="1371600" indent="-641350">
                <a:spcBef>
                  <a:spcPts val="5900"/>
                </a:spcBef>
                <a:buSzPts val="6500"/>
                <a:buFont typeface="Helvetica Neue"/>
                <a:buChar char="•"/>
                <a:defRPr sz="5200">
                  <a:latin typeface="Helvetica Neue"/>
                  <a:ea typeface="Helvetica Neue"/>
                  <a:cs typeface="Helvetica Neue"/>
                </a:defRPr>
              </a:lvl3pPr>
              <a:lvl4pPr marL="1828800" indent="-641350">
                <a:spcBef>
                  <a:spcPts val="5900"/>
                </a:spcBef>
                <a:buSzPts val="6500"/>
                <a:buFont typeface="Helvetica Neue"/>
                <a:buChar char="•"/>
                <a:defRPr sz="5200">
                  <a:latin typeface="Helvetica Neue"/>
                  <a:ea typeface="Helvetica Neue"/>
                  <a:cs typeface="Helvetica Neue"/>
                </a:defRPr>
              </a:lvl4pPr>
              <a:lvl5pPr marL="2286000" indent="-641350">
                <a:spcBef>
                  <a:spcPts val="5900"/>
                </a:spcBef>
                <a:buSzPts val="6500"/>
                <a:buFont typeface="Helvetica Neue"/>
                <a:buChar char="•"/>
                <a:defRPr sz="5200">
                  <a:latin typeface="Helvetica Neue"/>
                  <a:ea typeface="Helvetica Neue"/>
                  <a:cs typeface="Helvetica Neue"/>
                </a:defRPr>
              </a:lvl5pPr>
              <a:lvl6pPr marL="2743200" indent="-641350">
                <a:spcBef>
                  <a:spcPts val="5900"/>
                </a:spcBef>
                <a:buSzPts val="6500"/>
                <a:buFont typeface="Helvetica Neue"/>
                <a:buChar char="•"/>
                <a:defRPr sz="5200">
                  <a:latin typeface="Helvetica Neue"/>
                  <a:ea typeface="Helvetica Neue"/>
                  <a:cs typeface="Helvetica Neue"/>
                </a:defRPr>
              </a:lvl6pPr>
              <a:lvl7pPr marL="3200400" indent="-641350">
                <a:spcBef>
                  <a:spcPts val="5900"/>
                </a:spcBef>
                <a:buSzPts val="6500"/>
                <a:buFont typeface="Helvetica Neue"/>
                <a:buChar char="•"/>
                <a:defRPr sz="5200">
                  <a:latin typeface="Helvetica Neue"/>
                  <a:ea typeface="Helvetica Neue"/>
                  <a:cs typeface="Helvetica Neue"/>
                </a:defRPr>
              </a:lvl7pPr>
              <a:lvl8pPr marL="3657600" indent="-641350">
                <a:spcBef>
                  <a:spcPts val="5900"/>
                </a:spcBef>
                <a:buSzPts val="6500"/>
                <a:buFont typeface="Helvetica Neue"/>
                <a:buChar char="•"/>
                <a:defRPr sz="5200">
                  <a:latin typeface="Helvetica Neue"/>
                  <a:ea typeface="Helvetica Neue"/>
                  <a:cs typeface="Helvetica Neue"/>
                </a:defRPr>
              </a:lvl8pPr>
              <a:lvl9pPr marL="4114800" indent="-641350">
                <a:spcBef>
                  <a:spcPts val="5900"/>
                </a:spcBef>
                <a:buSzPts val="6500"/>
                <a:buFont typeface="Helvetica Neue"/>
                <a:buChar char="•"/>
                <a:defRPr sz="5200">
                  <a:latin typeface="Helvetica Neue"/>
                  <a:ea typeface="Helvetica Neue"/>
                  <a:cs typeface="Helvetica Neue"/>
                </a:defRPr>
              </a:lvl9pPr>
            </a:lstStyle>
            <a:p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6" name="Textplatzhalter 4">
            <a:extLst>
              <a:ext uri="{FF2B5EF4-FFF2-40B4-BE49-F238E27FC236}">
                <a16:creationId xmlns:a16="http://schemas.microsoft.com/office/drawing/2014/main" id="{25BE86E1-D3DD-439D-B667-90FFDAD15B80}"/>
              </a:ext>
            </a:extLst>
          </p:cNvPr>
          <p:cNvSpPr txBox="1">
            <a:spLocks/>
          </p:cNvSpPr>
          <p:nvPr/>
        </p:nvSpPr>
        <p:spPr>
          <a:xfrm>
            <a:off x="13237972" y="3149600"/>
            <a:ext cx="9907777" cy="1875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571500" indent="-571500"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Nunito Sans" panose="00000500000000000000" pitchFamily="2" charset="0"/>
            </a:endParaRPr>
          </a:p>
          <a:p>
            <a:pPr marL="571500" indent="-571500"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Nunito Sans" panose="00000500000000000000" pitchFamily="2" charset="0"/>
              </a:rPr>
              <a:t>Secure and immutable data hub between siloed private/permissioned systems</a:t>
            </a: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F65BF489-4D17-4305-ABC6-923A06B428E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5646" y="8640717"/>
            <a:ext cx="1326553" cy="1339867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207BDE6F-5340-4E7F-96CF-2687EE50507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427463" y="8640717"/>
            <a:ext cx="1326553" cy="133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65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62A31439-DBD6-4172-ADB7-6753BC129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6400" dirty="0">
                <a:solidFill>
                  <a:schemeClr val="lt1"/>
                </a:solidFill>
                <a:latin typeface="Nunito Sans" panose="00000500000000000000" pitchFamily="2" charset="0"/>
              </a:rPr>
              <a:t>Project </a:t>
            </a:r>
            <a:r>
              <a:rPr lang="de-DE" sz="6400" dirty="0" err="1">
                <a:solidFill>
                  <a:schemeClr val="lt1"/>
                </a:solidFill>
                <a:latin typeface="Nunito Sans" panose="00000500000000000000" pitchFamily="2" charset="0"/>
              </a:rPr>
              <a:t>Overview</a:t>
            </a:r>
            <a:endParaRPr lang="de-DE" sz="6400" dirty="0">
              <a:solidFill>
                <a:schemeClr val="lt1"/>
              </a:solidFill>
              <a:latin typeface="Nunito Sans" panose="00000500000000000000" pitchFamily="2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DE79991-3685-4E0C-9CD1-271738994304}"/>
              </a:ext>
            </a:extLst>
          </p:cNvPr>
          <p:cNvSpPr/>
          <p:nvPr/>
        </p:nvSpPr>
        <p:spPr>
          <a:xfrm>
            <a:off x="1689099" y="3674110"/>
            <a:ext cx="5066263" cy="94394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b="1" dirty="0"/>
              <a:t>Project </a:t>
            </a:r>
            <a:r>
              <a:rPr lang="de-DE" sz="3200" b="1" dirty="0" err="1"/>
              <a:t>Alvarium</a:t>
            </a:r>
            <a:endParaRPr lang="de-DE" sz="3200" b="1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92CE250-A864-4583-B59F-E7EDD08C8285}"/>
              </a:ext>
            </a:extLst>
          </p:cNvPr>
          <p:cNvSpPr/>
          <p:nvPr/>
        </p:nvSpPr>
        <p:spPr>
          <a:xfrm>
            <a:off x="7002278" y="3674110"/>
            <a:ext cx="5066263" cy="94394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b="1" dirty="0"/>
              <a:t>MAM</a:t>
            </a:r>
            <a:br>
              <a:rPr lang="de-DE" sz="3200" b="1" dirty="0"/>
            </a:br>
            <a:r>
              <a:rPr lang="de-DE" sz="1800" b="1" dirty="0"/>
              <a:t>(</a:t>
            </a:r>
            <a:r>
              <a:rPr lang="de-DE" sz="1800" b="1" dirty="0" err="1"/>
              <a:t>Masked</a:t>
            </a:r>
            <a:r>
              <a:rPr lang="de-DE" sz="1800" b="1" dirty="0"/>
              <a:t> </a:t>
            </a:r>
            <a:r>
              <a:rPr lang="de-DE" sz="1800" b="1" dirty="0" err="1"/>
              <a:t>Authenticated</a:t>
            </a:r>
            <a:r>
              <a:rPr lang="de-DE" sz="1800" b="1" dirty="0"/>
              <a:t> Messaging)</a:t>
            </a:r>
            <a:endParaRPr lang="de-DE" sz="3200" b="1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1361FA1-F22F-469D-B201-33392A88C46F}"/>
              </a:ext>
            </a:extLst>
          </p:cNvPr>
          <p:cNvSpPr/>
          <p:nvPr/>
        </p:nvSpPr>
        <p:spPr>
          <a:xfrm>
            <a:off x="12315457" y="3674110"/>
            <a:ext cx="5066263" cy="94394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b="1" dirty="0"/>
              <a:t>Industry Marketplace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79346C9-D5F3-4ADE-9B22-2F357467B1F0}"/>
              </a:ext>
            </a:extLst>
          </p:cNvPr>
          <p:cNvSpPr/>
          <p:nvPr/>
        </p:nvSpPr>
        <p:spPr>
          <a:xfrm>
            <a:off x="17628636" y="3674110"/>
            <a:ext cx="5066263" cy="94394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b="1" dirty="0" err="1"/>
              <a:t>Hyperledger</a:t>
            </a:r>
            <a:r>
              <a:rPr lang="de-DE" sz="3200" b="1" dirty="0"/>
              <a:t> Connector</a:t>
            </a: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63EFC4FB-A819-4657-91A0-1482544A81B2}"/>
              </a:ext>
            </a:extLst>
          </p:cNvPr>
          <p:cNvGrpSpPr/>
          <p:nvPr/>
        </p:nvGrpSpPr>
        <p:grpSpPr>
          <a:xfrm>
            <a:off x="1882230" y="4852876"/>
            <a:ext cx="20619537" cy="6626816"/>
            <a:chOff x="1882230" y="5138626"/>
            <a:chExt cx="20619537" cy="6067911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B79C8D12-06BF-4B7D-A1BF-513876A2881D}"/>
                </a:ext>
              </a:extLst>
            </p:cNvPr>
            <p:cNvSpPr/>
            <p:nvPr/>
          </p:nvSpPr>
          <p:spPr>
            <a:xfrm>
              <a:off x="1882230" y="5138626"/>
              <a:ext cx="4680000" cy="2088000"/>
            </a:xfrm>
            <a:prstGeom prst="rect">
              <a:avLst/>
            </a:prstGeom>
            <a:solidFill>
              <a:srgbClr val="0B7468">
                <a:alpha val="541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r>
                <a:rPr lang="de-DE" sz="2800" b="1" dirty="0"/>
                <a:t>Description</a:t>
              </a:r>
            </a:p>
            <a:p>
              <a:pPr algn="ctr"/>
              <a:endParaRPr lang="en-US" sz="1800" dirty="0">
                <a:solidFill>
                  <a:srgbClr val="FFFFFF"/>
                </a:solidFill>
              </a:endParaRPr>
            </a:p>
            <a:p>
              <a:pPr algn="ctr"/>
              <a:r>
                <a:rPr lang="en-US" sz="1800" dirty="0">
                  <a:solidFill>
                    <a:srgbClr val="FFFFFF"/>
                  </a:solidFill>
                </a:rPr>
                <a:t>Framework for data confidence fabrics </a:t>
              </a:r>
              <a:br>
                <a:rPr lang="en-US" sz="1800" dirty="0">
                  <a:solidFill>
                    <a:srgbClr val="FFFFFF"/>
                  </a:solidFill>
                </a:rPr>
              </a:br>
              <a:r>
                <a:rPr lang="en-US" sz="1800" dirty="0">
                  <a:solidFill>
                    <a:srgbClr val="FFFFFF"/>
                  </a:solidFill>
                </a:rPr>
                <a:t>delivering data to applications with </a:t>
              </a:r>
              <a:br>
                <a:rPr lang="en-US" sz="1800" dirty="0">
                  <a:solidFill>
                    <a:srgbClr val="FFFFFF"/>
                  </a:solidFill>
                </a:rPr>
              </a:br>
              <a:r>
                <a:rPr lang="en-US" sz="1800" dirty="0">
                  <a:solidFill>
                    <a:srgbClr val="FFFFFF"/>
                  </a:solidFill>
                </a:rPr>
                <a:t>measurable confidence.</a:t>
              </a:r>
            </a:p>
            <a:p>
              <a:pPr algn="ctr"/>
              <a:endParaRPr lang="en-US" sz="1800" dirty="0">
                <a:solidFill>
                  <a:srgbClr val="FFFFFF"/>
                </a:solidFill>
              </a:endParaRPr>
            </a:p>
            <a:p>
              <a:pPr algn="ctr"/>
              <a:endParaRPr lang="de-DE" sz="1800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BAEEFC61-6450-4CB2-8976-12F55523B145}"/>
                </a:ext>
              </a:extLst>
            </p:cNvPr>
            <p:cNvSpPr/>
            <p:nvPr/>
          </p:nvSpPr>
          <p:spPr>
            <a:xfrm>
              <a:off x="7195409" y="7314897"/>
              <a:ext cx="4680000" cy="2088000"/>
            </a:xfrm>
            <a:prstGeom prst="rect">
              <a:avLst/>
            </a:prstGeom>
            <a:solidFill>
              <a:srgbClr val="00517F">
                <a:alpha val="541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lvl="0" algn="ctr"/>
              <a:r>
                <a:rPr lang="de-DE" sz="2800" b="1" dirty="0">
                  <a:solidFill>
                    <a:srgbClr val="FFFFFF"/>
                  </a:solidFill>
                </a:rPr>
                <a:t>Development </a:t>
              </a:r>
            </a:p>
            <a:p>
              <a:pPr lvl="0" algn="ctr"/>
              <a:endParaRPr lang="de-DE" sz="1800" dirty="0">
                <a:solidFill>
                  <a:srgbClr val="FFFFFF"/>
                </a:solidFill>
              </a:endParaRPr>
            </a:p>
            <a:p>
              <a:pPr lvl="0" algn="ctr"/>
              <a:r>
                <a:rPr lang="de-DE" sz="1800" dirty="0">
                  <a:solidFill>
                    <a:srgbClr val="FFFFFF"/>
                  </a:solidFill>
                </a:rPr>
                <a:t>IOTA </a:t>
              </a:r>
              <a:r>
                <a:rPr lang="de-DE" sz="1800" dirty="0" err="1">
                  <a:solidFill>
                    <a:srgbClr val="FFFFFF"/>
                  </a:solidFill>
                </a:rPr>
                <a:t>Foundation</a:t>
              </a:r>
              <a:endParaRPr lang="de-DE" sz="1800" dirty="0">
                <a:solidFill>
                  <a:srgbClr val="FFFFFF"/>
                </a:solidFill>
              </a:endParaRPr>
            </a:p>
            <a:p>
              <a:pPr lvl="0" algn="ctr"/>
              <a:endParaRPr lang="de-DE" sz="2800" dirty="0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C2B30220-245E-4ED8-9C61-7D8C2BD221D9}"/>
                </a:ext>
              </a:extLst>
            </p:cNvPr>
            <p:cNvSpPr/>
            <p:nvPr/>
          </p:nvSpPr>
          <p:spPr>
            <a:xfrm>
              <a:off x="12508588" y="5138626"/>
              <a:ext cx="4680000" cy="2088000"/>
            </a:xfrm>
            <a:prstGeom prst="rect">
              <a:avLst/>
            </a:prstGeom>
            <a:solidFill>
              <a:srgbClr val="0B7468">
                <a:alpha val="541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lvl="0" algn="ctr"/>
              <a:r>
                <a:rPr lang="de-DE" sz="2800" b="1" dirty="0">
                  <a:solidFill>
                    <a:srgbClr val="FFFFFF"/>
                  </a:solidFill>
                </a:rPr>
                <a:t>Description</a:t>
              </a:r>
            </a:p>
            <a:p>
              <a:pPr lvl="0" algn="ctr"/>
              <a:endParaRPr lang="en-US" sz="1800" dirty="0">
                <a:solidFill>
                  <a:srgbClr val="FFFFFF"/>
                </a:solidFill>
              </a:endParaRPr>
            </a:p>
            <a:p>
              <a:pPr lvl="0" algn="ctr"/>
              <a:r>
                <a:rPr lang="en-US" sz="1800" dirty="0">
                  <a:solidFill>
                    <a:srgbClr val="FFFFFF"/>
                  </a:solidFill>
                </a:rPr>
                <a:t>Decentralized, public and </a:t>
              </a:r>
              <a:r>
                <a:rPr lang="en-US" sz="1800" dirty="0" err="1">
                  <a:solidFill>
                    <a:srgbClr val="FFFFFF"/>
                  </a:solidFill>
                </a:rPr>
                <a:t>permissionless</a:t>
              </a:r>
              <a:r>
                <a:rPr lang="en-US" sz="1800" dirty="0">
                  <a:solidFill>
                    <a:srgbClr val="FFFFFF"/>
                  </a:solidFill>
                </a:rPr>
                <a:t> hub enabling open markets for industry 4.0.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339A9C92-9DE2-44FB-B513-F18CF38FB177}"/>
                </a:ext>
              </a:extLst>
            </p:cNvPr>
            <p:cNvSpPr/>
            <p:nvPr/>
          </p:nvSpPr>
          <p:spPr>
            <a:xfrm>
              <a:off x="17821767" y="5138626"/>
              <a:ext cx="4680000" cy="2088000"/>
            </a:xfrm>
            <a:prstGeom prst="rect">
              <a:avLst/>
            </a:prstGeom>
            <a:solidFill>
              <a:srgbClr val="00517F">
                <a:alpha val="541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lvl="0" algn="ctr"/>
              <a:r>
                <a:rPr lang="de-DE" sz="2800" b="1" dirty="0">
                  <a:solidFill>
                    <a:srgbClr val="FFFFFF"/>
                  </a:solidFill>
                </a:rPr>
                <a:t>Description</a:t>
              </a:r>
            </a:p>
            <a:p>
              <a:pPr lvl="0" algn="ctr"/>
              <a:endParaRPr lang="en-US" sz="1800" dirty="0">
                <a:solidFill>
                  <a:srgbClr val="FFFFFF"/>
                </a:solidFill>
              </a:endParaRPr>
            </a:p>
            <a:p>
              <a:pPr lvl="0" algn="ctr"/>
              <a:r>
                <a:rPr lang="en-US" sz="1800" dirty="0">
                  <a:solidFill>
                    <a:srgbClr val="FFFFFF"/>
                  </a:solidFill>
                </a:rPr>
                <a:t>Hyperledger Fabric bridge to securely connect private Hyperledger networks with IOTA Tangle.</a:t>
              </a:r>
            </a:p>
            <a:p>
              <a:pPr lvl="0" algn="ctr"/>
              <a:endParaRPr lang="de-DE" sz="2800" dirty="0">
                <a:solidFill>
                  <a:srgbClr val="FFFFFF"/>
                </a:solidFill>
              </a:endParaRP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9A3B99B9-0996-42CD-A136-1C3B7D82F265}"/>
                </a:ext>
              </a:extLst>
            </p:cNvPr>
            <p:cNvSpPr/>
            <p:nvPr/>
          </p:nvSpPr>
          <p:spPr>
            <a:xfrm>
              <a:off x="1882230" y="7314897"/>
              <a:ext cx="4680000" cy="2088000"/>
            </a:xfrm>
            <a:prstGeom prst="rect">
              <a:avLst/>
            </a:prstGeom>
            <a:solidFill>
              <a:srgbClr val="0B7468">
                <a:alpha val="541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r>
                <a:rPr lang="de-DE" sz="2800" b="1" dirty="0"/>
                <a:t>Development </a:t>
              </a:r>
            </a:p>
            <a:p>
              <a:pPr algn="ctr"/>
              <a:endParaRPr lang="de-DE" sz="1800" dirty="0"/>
            </a:p>
            <a:p>
              <a:pPr algn="ctr"/>
              <a:r>
                <a:rPr lang="de-DE" sz="1800" dirty="0"/>
                <a:t>Dell, </a:t>
              </a:r>
              <a:br>
                <a:rPr lang="de-DE" sz="1800" dirty="0"/>
              </a:br>
              <a:r>
                <a:rPr lang="de-DE" sz="1800" dirty="0"/>
                <a:t>Linux </a:t>
              </a:r>
              <a:r>
                <a:rPr lang="de-DE" sz="1800" dirty="0" err="1"/>
                <a:t>Foundation</a:t>
              </a:r>
              <a:r>
                <a:rPr lang="de-DE" sz="1800" dirty="0"/>
                <a:t>, </a:t>
              </a:r>
              <a:br>
                <a:rPr lang="de-DE" sz="1800" dirty="0"/>
              </a:br>
              <a:r>
                <a:rPr lang="de-DE" sz="1800" dirty="0"/>
                <a:t>IOTA </a:t>
              </a:r>
              <a:r>
                <a:rPr lang="de-DE" sz="1800" dirty="0" err="1"/>
                <a:t>Foundation</a:t>
              </a:r>
              <a:r>
                <a:rPr lang="de-DE" sz="1800" dirty="0"/>
                <a:t>, </a:t>
              </a:r>
              <a:br>
                <a:rPr lang="de-DE" sz="1800" dirty="0"/>
              </a:br>
              <a:r>
                <a:rPr lang="de-DE" sz="1800" dirty="0"/>
                <a:t>(IBM)</a:t>
              </a: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12973EC-EC07-42E5-880F-765A56D8FEE0}"/>
                </a:ext>
              </a:extLst>
            </p:cNvPr>
            <p:cNvSpPr/>
            <p:nvPr/>
          </p:nvSpPr>
          <p:spPr>
            <a:xfrm>
              <a:off x="1882230" y="9505451"/>
              <a:ext cx="4680000" cy="1701086"/>
            </a:xfrm>
            <a:prstGeom prst="rect">
              <a:avLst/>
            </a:prstGeom>
            <a:solidFill>
              <a:srgbClr val="0B7468">
                <a:alpha val="541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lvl="0" algn="ctr"/>
              <a:r>
                <a:rPr lang="de-DE" sz="2800" b="1" dirty="0">
                  <a:solidFill>
                    <a:srgbClr val="FFFFFF"/>
                  </a:solidFill>
                </a:rPr>
                <a:t>Status</a:t>
              </a:r>
            </a:p>
            <a:p>
              <a:pPr lvl="0" algn="ctr"/>
              <a:endParaRPr lang="de-DE" sz="1800" dirty="0">
                <a:solidFill>
                  <a:srgbClr val="FFFFFF"/>
                </a:solidFill>
              </a:endParaRPr>
            </a:p>
            <a:p>
              <a:pPr lvl="0" algn="ctr"/>
              <a:r>
                <a:rPr lang="de-DE" sz="1800" dirty="0">
                  <a:solidFill>
                    <a:srgbClr val="FFFFFF"/>
                  </a:solidFill>
                </a:rPr>
                <a:t>Prototype </a:t>
              </a:r>
              <a:r>
                <a:rPr lang="de-DE" sz="1800" dirty="0" err="1">
                  <a:solidFill>
                    <a:srgbClr val="FFFFFF"/>
                  </a:solidFill>
                </a:rPr>
                <a:t>released</a:t>
              </a:r>
              <a:br>
                <a:rPr lang="de-DE" sz="1800" dirty="0">
                  <a:solidFill>
                    <a:srgbClr val="FFFFFF"/>
                  </a:solidFill>
                </a:rPr>
              </a:br>
              <a:endParaRPr lang="de-DE" sz="2800" dirty="0"/>
            </a:p>
            <a:p>
              <a:pPr algn="ctr"/>
              <a:endParaRPr lang="de-DE" sz="1800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EC04DD75-BB07-4677-9A71-3C143D02492F}"/>
                </a:ext>
              </a:extLst>
            </p:cNvPr>
            <p:cNvSpPr/>
            <p:nvPr/>
          </p:nvSpPr>
          <p:spPr>
            <a:xfrm>
              <a:off x="7195409" y="5138626"/>
              <a:ext cx="4680000" cy="2088000"/>
            </a:xfrm>
            <a:prstGeom prst="rect">
              <a:avLst/>
            </a:prstGeom>
            <a:solidFill>
              <a:srgbClr val="00517F">
                <a:alpha val="541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lvl="0" algn="ctr"/>
              <a:r>
                <a:rPr lang="de-DE" sz="2800" b="1" dirty="0">
                  <a:solidFill>
                    <a:srgbClr val="FFFFFF"/>
                  </a:solidFill>
                </a:rPr>
                <a:t>Description</a:t>
              </a:r>
            </a:p>
            <a:p>
              <a:pPr lvl="0" algn="ctr"/>
              <a:endParaRPr lang="en-US" sz="1800" dirty="0">
                <a:solidFill>
                  <a:srgbClr val="FFFFFF"/>
                </a:solidFill>
              </a:endParaRPr>
            </a:p>
            <a:p>
              <a:pPr lvl="0" algn="ctr"/>
              <a:r>
                <a:rPr lang="en-US" sz="1800" dirty="0">
                  <a:solidFill>
                    <a:srgbClr val="FFFFFF"/>
                  </a:solidFill>
                </a:rPr>
                <a:t>Emit and access a forward-secret and encrypted data stream over the Tangle.</a:t>
              </a: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EAEBF92A-5137-431B-BC72-93CEE0FECC14}"/>
                </a:ext>
              </a:extLst>
            </p:cNvPr>
            <p:cNvSpPr/>
            <p:nvPr/>
          </p:nvSpPr>
          <p:spPr>
            <a:xfrm>
              <a:off x="7195409" y="9505451"/>
              <a:ext cx="4680000" cy="1701086"/>
            </a:xfrm>
            <a:prstGeom prst="rect">
              <a:avLst/>
            </a:prstGeom>
            <a:solidFill>
              <a:srgbClr val="00517F">
                <a:alpha val="541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lvl="0" algn="ctr"/>
              <a:r>
                <a:rPr lang="de-DE" sz="2800" b="1" dirty="0">
                  <a:solidFill>
                    <a:srgbClr val="FFFFFF"/>
                  </a:solidFill>
                </a:rPr>
                <a:t>Status</a:t>
              </a:r>
            </a:p>
            <a:p>
              <a:pPr lvl="0" algn="ctr"/>
              <a:endParaRPr lang="de-DE" sz="1800" dirty="0">
                <a:solidFill>
                  <a:srgbClr val="FFFFFF"/>
                </a:solidFill>
              </a:endParaRPr>
            </a:p>
            <a:p>
              <a:pPr lvl="0" algn="ctr"/>
              <a:r>
                <a:rPr lang="de-DE" sz="1800" dirty="0">
                  <a:solidFill>
                    <a:srgbClr val="FFFFFF"/>
                  </a:solidFill>
                </a:rPr>
                <a:t>V1.0 </a:t>
              </a:r>
              <a:r>
                <a:rPr lang="de-DE" sz="1800" dirty="0" err="1">
                  <a:solidFill>
                    <a:srgbClr val="FFFFFF"/>
                  </a:solidFill>
                </a:rPr>
                <a:t>released</a:t>
              </a:r>
              <a:br>
                <a:rPr lang="de-DE" sz="1800" dirty="0">
                  <a:solidFill>
                    <a:srgbClr val="FFFFFF"/>
                  </a:solidFill>
                </a:rPr>
              </a:br>
              <a:r>
                <a:rPr lang="de-DE" sz="1800" dirty="0">
                  <a:solidFill>
                    <a:srgbClr val="FFFFFF"/>
                  </a:solidFill>
                </a:rPr>
                <a:t>V1.1. in </a:t>
              </a:r>
              <a:r>
                <a:rPr lang="de-DE" sz="1800" dirty="0" err="1">
                  <a:solidFill>
                    <a:srgbClr val="FFFFFF"/>
                  </a:solidFill>
                </a:rPr>
                <a:t>development</a:t>
              </a:r>
              <a:br>
                <a:rPr lang="de-DE" sz="1800" dirty="0">
                  <a:solidFill>
                    <a:srgbClr val="FFFFFF"/>
                  </a:solidFill>
                </a:rPr>
              </a:br>
              <a:r>
                <a:rPr lang="de-DE" sz="1800" dirty="0">
                  <a:solidFill>
                    <a:srgbClr val="FFFFFF"/>
                  </a:solidFill>
                </a:rPr>
                <a:t>(</a:t>
              </a:r>
              <a:r>
                <a:rPr lang="de-DE" sz="1800" dirty="0" err="1">
                  <a:solidFill>
                    <a:srgbClr val="FFFFFF"/>
                  </a:solidFill>
                </a:rPr>
                <a:t>new</a:t>
              </a:r>
              <a:r>
                <a:rPr lang="de-DE" sz="1800" dirty="0">
                  <a:solidFill>
                    <a:srgbClr val="FFFFFF"/>
                  </a:solidFill>
                </a:rPr>
                <a:t> </a:t>
              </a:r>
              <a:r>
                <a:rPr lang="de-DE" sz="1800" dirty="0" err="1">
                  <a:solidFill>
                    <a:srgbClr val="FFFFFF"/>
                  </a:solidFill>
                </a:rPr>
                <a:t>libraries</a:t>
              </a:r>
              <a:r>
                <a:rPr lang="de-DE" sz="1800" dirty="0">
                  <a:solidFill>
                    <a:srgbClr val="FFFFFF"/>
                  </a:solidFill>
                </a:rPr>
                <a:t> &amp; </a:t>
              </a:r>
              <a:r>
                <a:rPr lang="de-DE" sz="1800" dirty="0" err="1">
                  <a:solidFill>
                    <a:srgbClr val="FFFFFF"/>
                  </a:solidFill>
                </a:rPr>
                <a:t>features</a:t>
              </a:r>
              <a:r>
                <a:rPr lang="de-DE" sz="1800" dirty="0">
                  <a:solidFill>
                    <a:srgbClr val="FFFFFF"/>
                  </a:solidFill>
                </a:rPr>
                <a:t>)</a:t>
              </a:r>
              <a:endParaRPr lang="de-DE" sz="2800" dirty="0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69A823C6-6349-414B-A0DD-9B0E4E94B270}"/>
                </a:ext>
              </a:extLst>
            </p:cNvPr>
            <p:cNvSpPr/>
            <p:nvPr/>
          </p:nvSpPr>
          <p:spPr>
            <a:xfrm>
              <a:off x="12508588" y="7314897"/>
              <a:ext cx="4680000" cy="2088000"/>
            </a:xfrm>
            <a:prstGeom prst="rect">
              <a:avLst/>
            </a:prstGeom>
            <a:solidFill>
              <a:srgbClr val="0B7468">
                <a:alpha val="541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lvl="0" algn="ctr"/>
              <a:r>
                <a:rPr lang="de-DE" sz="2800" b="1" dirty="0">
                  <a:solidFill>
                    <a:srgbClr val="FFFFFF"/>
                  </a:solidFill>
                </a:rPr>
                <a:t>Development </a:t>
              </a:r>
            </a:p>
            <a:p>
              <a:pPr lvl="0" algn="ctr"/>
              <a:endParaRPr lang="de-DE" sz="1800" dirty="0">
                <a:solidFill>
                  <a:srgbClr val="FFFFFF"/>
                </a:solidFill>
              </a:endParaRPr>
            </a:p>
            <a:p>
              <a:pPr lvl="0" algn="ctr"/>
              <a:r>
                <a:rPr lang="de-DE" sz="1800" dirty="0">
                  <a:solidFill>
                    <a:srgbClr val="FFFFFF"/>
                  </a:solidFill>
                </a:rPr>
                <a:t>IOTA </a:t>
              </a:r>
              <a:r>
                <a:rPr lang="de-DE" sz="1800" dirty="0" err="1">
                  <a:solidFill>
                    <a:srgbClr val="FFFFFF"/>
                  </a:solidFill>
                </a:rPr>
                <a:t>Foundation</a:t>
              </a:r>
              <a:r>
                <a:rPr lang="de-DE" sz="1800" dirty="0">
                  <a:solidFill>
                    <a:srgbClr val="FFFFFF"/>
                  </a:solidFill>
                </a:rPr>
                <a:t>, </a:t>
              </a:r>
              <a:r>
                <a:rPr lang="de-DE" sz="1800" dirty="0" err="1">
                  <a:solidFill>
                    <a:srgbClr val="FFFFFF"/>
                  </a:solidFill>
                </a:rPr>
                <a:t>eCl@ss</a:t>
              </a:r>
              <a:r>
                <a:rPr lang="de-DE" sz="1800" dirty="0">
                  <a:solidFill>
                    <a:srgbClr val="FFFFFF"/>
                  </a:solidFill>
                </a:rPr>
                <a:t>, </a:t>
              </a:r>
              <a:br>
                <a:rPr lang="de-DE" sz="1800" dirty="0">
                  <a:solidFill>
                    <a:srgbClr val="FFFFFF"/>
                  </a:solidFill>
                </a:rPr>
              </a:br>
              <a:r>
                <a:rPr lang="de-DE" sz="1800" dirty="0">
                  <a:solidFill>
                    <a:srgbClr val="FFFFFF"/>
                  </a:solidFill>
                </a:rPr>
                <a:t>Plattform Industrie 4.0, Otto von Guericke University Magdeburg, Helmut Schmidt University Hamburg, </a:t>
              </a:r>
              <a:r>
                <a:rPr lang="de-DE" sz="1800" dirty="0" err="1">
                  <a:solidFill>
                    <a:srgbClr val="FFFFFF"/>
                  </a:solidFill>
                </a:rPr>
                <a:t>Neoception</a:t>
              </a:r>
              <a:endParaRPr lang="de-DE" sz="1800" dirty="0">
                <a:solidFill>
                  <a:srgbClr val="FFFFFF"/>
                </a:solidFill>
              </a:endParaRP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74677220-1843-4A4E-8B04-787185CCB5A5}"/>
                </a:ext>
              </a:extLst>
            </p:cNvPr>
            <p:cNvSpPr/>
            <p:nvPr/>
          </p:nvSpPr>
          <p:spPr>
            <a:xfrm>
              <a:off x="12508588" y="9505451"/>
              <a:ext cx="4680000" cy="1701086"/>
            </a:xfrm>
            <a:prstGeom prst="rect">
              <a:avLst/>
            </a:prstGeom>
            <a:solidFill>
              <a:srgbClr val="0B7468">
                <a:alpha val="541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lvl="0" algn="ctr"/>
              <a:r>
                <a:rPr lang="de-DE" sz="2800" b="1" dirty="0">
                  <a:solidFill>
                    <a:srgbClr val="FFFFFF"/>
                  </a:solidFill>
                </a:rPr>
                <a:t>Status</a:t>
              </a:r>
            </a:p>
            <a:p>
              <a:pPr lvl="0" algn="ctr"/>
              <a:endParaRPr lang="de-DE" sz="1800" dirty="0">
                <a:solidFill>
                  <a:srgbClr val="FFFFFF"/>
                </a:solidFill>
              </a:endParaRPr>
            </a:p>
            <a:p>
              <a:pPr lvl="0" algn="ctr"/>
              <a:r>
                <a:rPr lang="de-DE" sz="1800" dirty="0">
                  <a:solidFill>
                    <a:srgbClr val="FFFFFF"/>
                  </a:solidFill>
                </a:rPr>
                <a:t>Prototype </a:t>
              </a:r>
              <a:r>
                <a:rPr lang="de-DE" sz="1800" dirty="0" err="1">
                  <a:solidFill>
                    <a:srgbClr val="FFFFFF"/>
                  </a:solidFill>
                </a:rPr>
                <a:t>available</a:t>
              </a:r>
              <a:r>
                <a:rPr lang="de-DE" sz="1800" dirty="0">
                  <a:solidFill>
                    <a:srgbClr val="FFFFFF"/>
                  </a:solidFill>
                </a:rPr>
                <a:t> on </a:t>
              </a:r>
              <a:r>
                <a:rPr lang="de-DE" sz="1800" dirty="0" err="1">
                  <a:solidFill>
                    <a:srgbClr val="FFFFFF"/>
                  </a:solidFill>
                </a:rPr>
                <a:t>public</a:t>
              </a:r>
              <a:r>
                <a:rPr lang="de-DE" sz="1800" dirty="0">
                  <a:solidFill>
                    <a:srgbClr val="FFFFFF"/>
                  </a:solidFill>
                </a:rPr>
                <a:t> </a:t>
              </a:r>
              <a:r>
                <a:rPr lang="de-DE" sz="1800" dirty="0" err="1">
                  <a:solidFill>
                    <a:srgbClr val="FFFFFF"/>
                  </a:solidFill>
                </a:rPr>
                <a:t>testnet</a:t>
              </a:r>
              <a:endParaRPr lang="de-DE" sz="2800" dirty="0">
                <a:solidFill>
                  <a:srgbClr val="FFFFFF"/>
                </a:solidFill>
              </a:endParaRPr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D57E98D4-012F-4D56-81F3-90E8997DAFD7}"/>
                </a:ext>
              </a:extLst>
            </p:cNvPr>
            <p:cNvSpPr/>
            <p:nvPr/>
          </p:nvSpPr>
          <p:spPr>
            <a:xfrm>
              <a:off x="17821767" y="7314897"/>
              <a:ext cx="4680000" cy="2088000"/>
            </a:xfrm>
            <a:prstGeom prst="rect">
              <a:avLst/>
            </a:prstGeom>
            <a:solidFill>
              <a:srgbClr val="00517F">
                <a:alpha val="541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lvl="0" algn="ctr"/>
              <a:r>
                <a:rPr lang="de-DE" sz="2800" b="1" dirty="0">
                  <a:solidFill>
                    <a:srgbClr val="FFFFFF"/>
                  </a:solidFill>
                </a:rPr>
                <a:t>Development </a:t>
              </a:r>
            </a:p>
            <a:p>
              <a:pPr lvl="0" algn="ctr"/>
              <a:endParaRPr lang="de-DE" sz="1800" dirty="0">
                <a:solidFill>
                  <a:srgbClr val="FFFFFF"/>
                </a:solidFill>
              </a:endParaRPr>
            </a:p>
            <a:p>
              <a:pPr lvl="0" algn="ctr"/>
              <a:r>
                <a:rPr lang="de-DE" sz="1800" dirty="0">
                  <a:solidFill>
                    <a:srgbClr val="FFFFFF"/>
                  </a:solidFill>
                </a:rPr>
                <a:t>IOTA </a:t>
              </a:r>
              <a:r>
                <a:rPr lang="de-DE" sz="1800" dirty="0" err="1">
                  <a:solidFill>
                    <a:srgbClr val="FFFFFF"/>
                  </a:solidFill>
                </a:rPr>
                <a:t>Foundation</a:t>
              </a:r>
              <a:r>
                <a:rPr lang="de-DE" sz="1800" dirty="0">
                  <a:solidFill>
                    <a:srgbClr val="FFFFFF"/>
                  </a:solidFill>
                </a:rPr>
                <a:t>, </a:t>
              </a:r>
              <a:br>
                <a:rPr lang="de-DE" sz="1800" dirty="0">
                  <a:solidFill>
                    <a:srgbClr val="FFFFFF"/>
                  </a:solidFill>
                </a:rPr>
              </a:br>
              <a:r>
                <a:rPr lang="de-DE" sz="1800" dirty="0">
                  <a:solidFill>
                    <a:srgbClr val="FFFFFF"/>
                  </a:solidFill>
                </a:rPr>
                <a:t>Linux </a:t>
              </a:r>
              <a:r>
                <a:rPr lang="de-DE" sz="1800" dirty="0" err="1">
                  <a:solidFill>
                    <a:srgbClr val="FFFFFF"/>
                  </a:solidFill>
                </a:rPr>
                <a:t>Foundation</a:t>
              </a:r>
              <a:endParaRPr lang="de-DE" sz="1800" dirty="0">
                <a:solidFill>
                  <a:srgbClr val="FFFFFF"/>
                </a:solidFill>
              </a:endParaRPr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0E9C6231-9560-4F9E-95F2-73435FD13186}"/>
                </a:ext>
              </a:extLst>
            </p:cNvPr>
            <p:cNvSpPr/>
            <p:nvPr/>
          </p:nvSpPr>
          <p:spPr>
            <a:xfrm>
              <a:off x="17821767" y="9505451"/>
              <a:ext cx="4680000" cy="1701086"/>
            </a:xfrm>
            <a:prstGeom prst="rect">
              <a:avLst/>
            </a:prstGeom>
            <a:solidFill>
              <a:srgbClr val="00517F">
                <a:alpha val="541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lvl="0" algn="ctr"/>
              <a:r>
                <a:rPr lang="de-DE" sz="2800" b="1" dirty="0">
                  <a:solidFill>
                    <a:srgbClr val="FFFFFF"/>
                  </a:solidFill>
                </a:rPr>
                <a:t>Status</a:t>
              </a:r>
            </a:p>
            <a:p>
              <a:pPr lvl="0" algn="ctr"/>
              <a:endParaRPr lang="de-DE" sz="1800" dirty="0">
                <a:solidFill>
                  <a:srgbClr val="FFFFFF"/>
                </a:solidFill>
              </a:endParaRPr>
            </a:p>
            <a:p>
              <a:pPr lvl="0" algn="ctr"/>
              <a:r>
                <a:rPr lang="de-DE" sz="1800" dirty="0" err="1">
                  <a:solidFill>
                    <a:srgbClr val="FFFFFF"/>
                  </a:solidFill>
                </a:rPr>
                <a:t>Released</a:t>
              </a:r>
              <a:endParaRPr lang="de-DE" sz="28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0898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dirty="0">
                <a:solidFill>
                  <a:schemeClr val="lt1"/>
                </a:solidFill>
                <a:latin typeface="Nunito Sans" panose="00000500000000000000" pitchFamily="2" charset="0"/>
              </a:rPr>
              <a:t>Next generation Industry 4.0</a:t>
            </a:r>
            <a:endParaRPr sz="6400" dirty="0">
              <a:solidFill>
                <a:schemeClr val="lt1"/>
              </a:solidFill>
              <a:latin typeface="Nunito Sans" panose="00000500000000000000" pitchFamily="2" charset="0"/>
            </a:endParaRP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26F43D1F-97B1-4588-B7F0-CB0266CFF750}"/>
              </a:ext>
            </a:extLst>
          </p:cNvPr>
          <p:cNvGrpSpPr/>
          <p:nvPr/>
        </p:nvGrpSpPr>
        <p:grpSpPr>
          <a:xfrm>
            <a:off x="12477750" y="3483671"/>
            <a:ext cx="10906477" cy="8257479"/>
            <a:chOff x="16214013" y="7187082"/>
            <a:chExt cx="6820172" cy="5163668"/>
          </a:xfrm>
        </p:grpSpPr>
        <p:pic>
          <p:nvPicPr>
            <p:cNvPr id="4" name="Grafik 3" descr="Ein Bild, das Text, Karte enthält.&#10;&#10;Automatisch generierte Beschreibung">
              <a:extLst>
                <a:ext uri="{FF2B5EF4-FFF2-40B4-BE49-F238E27FC236}">
                  <a16:creationId xmlns:a16="http://schemas.microsoft.com/office/drawing/2014/main" id="{854BEE6F-467C-4EC3-80A6-CDF1D68E0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553436" y="10298177"/>
              <a:ext cx="2480749" cy="1538065"/>
            </a:xfrm>
            <a:prstGeom prst="rect">
              <a:avLst/>
            </a:prstGeom>
          </p:spPr>
        </p:pic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7F1E6329-15F4-4E66-ADA3-0740BF3E5222}"/>
                </a:ext>
              </a:extLst>
            </p:cNvPr>
            <p:cNvGrpSpPr/>
            <p:nvPr/>
          </p:nvGrpSpPr>
          <p:grpSpPr>
            <a:xfrm>
              <a:off x="16297586" y="7187082"/>
              <a:ext cx="6359213" cy="4206240"/>
              <a:chOff x="11108175" y="4870380"/>
              <a:chExt cx="6483294" cy="3975240"/>
            </a:xfrm>
          </p:grpSpPr>
          <p:grpSp>
            <p:nvGrpSpPr>
              <p:cNvPr id="6" name="Gruppieren 5">
                <a:extLst>
                  <a:ext uri="{FF2B5EF4-FFF2-40B4-BE49-F238E27FC236}">
                    <a16:creationId xmlns:a16="http://schemas.microsoft.com/office/drawing/2014/main" id="{E92953DE-C327-4F6E-924F-F36AA5526B86}"/>
                  </a:ext>
                </a:extLst>
              </p:cNvPr>
              <p:cNvGrpSpPr/>
              <p:nvPr/>
            </p:nvGrpSpPr>
            <p:grpSpPr>
              <a:xfrm>
                <a:off x="11108175" y="4870380"/>
                <a:ext cx="6483294" cy="3975240"/>
                <a:chOff x="11108175" y="4870380"/>
                <a:chExt cx="6483294" cy="3975240"/>
              </a:xfrm>
            </p:grpSpPr>
            <p:grpSp>
              <p:nvGrpSpPr>
                <p:cNvPr id="163" name="Gruppieren 162">
                  <a:extLst>
                    <a:ext uri="{FF2B5EF4-FFF2-40B4-BE49-F238E27FC236}">
                      <a16:creationId xmlns:a16="http://schemas.microsoft.com/office/drawing/2014/main" id="{8CB61298-F862-484C-A5EF-57FDB7A6FB0A}"/>
                    </a:ext>
                  </a:extLst>
                </p:cNvPr>
                <p:cNvGrpSpPr/>
                <p:nvPr/>
              </p:nvGrpSpPr>
              <p:grpSpPr>
                <a:xfrm>
                  <a:off x="11108175" y="4870380"/>
                  <a:ext cx="6483294" cy="3975240"/>
                  <a:chOff x="7554923" y="4077884"/>
                  <a:chExt cx="12520034" cy="7676675"/>
                </a:xfrm>
              </p:grpSpPr>
              <p:cxnSp>
                <p:nvCxnSpPr>
                  <p:cNvPr id="160" name="Gerader Verbinder 159">
                    <a:extLst>
                      <a:ext uri="{FF2B5EF4-FFF2-40B4-BE49-F238E27FC236}">
                        <a16:creationId xmlns:a16="http://schemas.microsoft.com/office/drawing/2014/main" id="{C5367ED3-E4FB-475D-9049-4443D40CF5FB}"/>
                      </a:ext>
                    </a:extLst>
                  </p:cNvPr>
                  <p:cNvCxnSpPr>
                    <a:cxnSpLocks/>
                    <a:stCxn id="40" idx="0"/>
                    <a:endCxn id="32" idx="1"/>
                  </p:cNvCxnSpPr>
                  <p:nvPr/>
                </p:nvCxnSpPr>
                <p:spPr>
                  <a:xfrm flipV="1">
                    <a:off x="9177984" y="5241745"/>
                    <a:ext cx="5161558" cy="1376777"/>
                  </a:xfrm>
                  <a:prstGeom prst="line">
                    <a:avLst/>
                  </a:prstGeom>
                  <a:ln w="25400">
                    <a:solidFill>
                      <a:schemeClr val="accent1">
                        <a:lumMod val="50000"/>
                        <a:alpha val="39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Gerader Verbinder 146">
                    <a:extLst>
                      <a:ext uri="{FF2B5EF4-FFF2-40B4-BE49-F238E27FC236}">
                        <a16:creationId xmlns:a16="http://schemas.microsoft.com/office/drawing/2014/main" id="{55822183-F628-42C4-B6CB-47B956DE76C4}"/>
                      </a:ext>
                    </a:extLst>
                  </p:cNvPr>
                  <p:cNvCxnSpPr>
                    <a:cxnSpLocks/>
                    <a:stCxn id="50" idx="2"/>
                    <a:endCxn id="28" idx="1"/>
                  </p:cNvCxnSpPr>
                  <p:nvPr/>
                </p:nvCxnSpPr>
                <p:spPr>
                  <a:xfrm>
                    <a:off x="17050838" y="7592575"/>
                    <a:ext cx="2126341" cy="668764"/>
                  </a:xfrm>
                  <a:prstGeom prst="line">
                    <a:avLst/>
                  </a:prstGeom>
                  <a:ln w="25400">
                    <a:solidFill>
                      <a:schemeClr val="accent1">
                        <a:lumMod val="50000"/>
                        <a:alpha val="39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Gerader Verbinder 133">
                    <a:extLst>
                      <a:ext uri="{FF2B5EF4-FFF2-40B4-BE49-F238E27FC236}">
                        <a16:creationId xmlns:a16="http://schemas.microsoft.com/office/drawing/2014/main" id="{AF0F822E-6813-47BE-95A3-FE80446000D8}"/>
                      </a:ext>
                    </a:extLst>
                  </p:cNvPr>
                  <p:cNvCxnSpPr>
                    <a:cxnSpLocks/>
                    <a:stCxn id="46" idx="3"/>
                  </p:cNvCxnSpPr>
                  <p:nvPr/>
                </p:nvCxnSpPr>
                <p:spPr>
                  <a:xfrm>
                    <a:off x="11889280" y="8969352"/>
                    <a:ext cx="4703270" cy="842334"/>
                  </a:xfrm>
                  <a:prstGeom prst="line">
                    <a:avLst/>
                  </a:prstGeom>
                  <a:ln w="25400">
                    <a:solidFill>
                      <a:schemeClr val="accent1">
                        <a:lumMod val="50000"/>
                        <a:alpha val="39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Gerader Verbinder 126">
                    <a:extLst>
                      <a:ext uri="{FF2B5EF4-FFF2-40B4-BE49-F238E27FC236}">
                        <a16:creationId xmlns:a16="http://schemas.microsoft.com/office/drawing/2014/main" id="{F5ADC0ED-DB9E-453B-A1C9-9859E424758F}"/>
                      </a:ext>
                    </a:extLst>
                  </p:cNvPr>
                  <p:cNvCxnSpPr>
                    <a:cxnSpLocks/>
                    <a:stCxn id="58" idx="0"/>
                    <a:endCxn id="35" idx="3"/>
                  </p:cNvCxnSpPr>
                  <p:nvPr/>
                </p:nvCxnSpPr>
                <p:spPr>
                  <a:xfrm flipH="1" flipV="1">
                    <a:off x="14909415" y="7960616"/>
                    <a:ext cx="2141423" cy="1313043"/>
                  </a:xfrm>
                  <a:prstGeom prst="line">
                    <a:avLst/>
                  </a:prstGeom>
                  <a:ln w="25400">
                    <a:solidFill>
                      <a:schemeClr val="accent1">
                        <a:lumMod val="50000"/>
                        <a:alpha val="39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Gerader Verbinder 111">
                    <a:extLst>
                      <a:ext uri="{FF2B5EF4-FFF2-40B4-BE49-F238E27FC236}">
                        <a16:creationId xmlns:a16="http://schemas.microsoft.com/office/drawing/2014/main" id="{80DC49E0-06E7-4525-B872-64ED1FAB89B3}"/>
                      </a:ext>
                    </a:extLst>
                  </p:cNvPr>
                  <p:cNvCxnSpPr>
                    <a:cxnSpLocks/>
                    <a:stCxn id="28" idx="0"/>
                    <a:endCxn id="25" idx="3"/>
                  </p:cNvCxnSpPr>
                  <p:nvPr/>
                </p:nvCxnSpPr>
                <p:spPr>
                  <a:xfrm flipH="1" flipV="1">
                    <a:off x="18049924" y="5238785"/>
                    <a:ext cx="1576144" cy="2654513"/>
                  </a:xfrm>
                  <a:prstGeom prst="line">
                    <a:avLst/>
                  </a:prstGeom>
                  <a:ln w="25400">
                    <a:solidFill>
                      <a:schemeClr val="accent1">
                        <a:lumMod val="50000"/>
                        <a:alpha val="39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Gerader Verbinder 108">
                    <a:extLst>
                      <a:ext uri="{FF2B5EF4-FFF2-40B4-BE49-F238E27FC236}">
                        <a16:creationId xmlns:a16="http://schemas.microsoft.com/office/drawing/2014/main" id="{3C68B470-11BF-4328-B6ED-915197273297}"/>
                      </a:ext>
                    </a:extLst>
                  </p:cNvPr>
                  <p:cNvCxnSpPr>
                    <a:cxnSpLocks/>
                    <a:stCxn id="35" idx="0"/>
                  </p:cNvCxnSpPr>
                  <p:nvPr/>
                </p:nvCxnSpPr>
                <p:spPr>
                  <a:xfrm flipV="1">
                    <a:off x="14460526" y="5387343"/>
                    <a:ext cx="2691620" cy="2205232"/>
                  </a:xfrm>
                  <a:prstGeom prst="line">
                    <a:avLst/>
                  </a:prstGeom>
                  <a:ln w="25400">
                    <a:solidFill>
                      <a:schemeClr val="accent1">
                        <a:lumMod val="50000"/>
                        <a:alpha val="39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Gerader Verbinder 99">
                    <a:extLst>
                      <a:ext uri="{FF2B5EF4-FFF2-40B4-BE49-F238E27FC236}">
                        <a16:creationId xmlns:a16="http://schemas.microsoft.com/office/drawing/2014/main" id="{8A70F1A1-4B03-4FD4-8642-65503459D88E}"/>
                      </a:ext>
                    </a:extLst>
                  </p:cNvPr>
                  <p:cNvCxnSpPr>
                    <a:cxnSpLocks/>
                    <a:stCxn id="40" idx="2"/>
                    <a:endCxn id="52" idx="1"/>
                  </p:cNvCxnSpPr>
                  <p:nvPr/>
                </p:nvCxnSpPr>
                <p:spPr>
                  <a:xfrm>
                    <a:off x="9177984" y="7354603"/>
                    <a:ext cx="1813518" cy="4031915"/>
                  </a:xfrm>
                  <a:prstGeom prst="line">
                    <a:avLst/>
                  </a:prstGeom>
                  <a:ln w="25400">
                    <a:solidFill>
                      <a:schemeClr val="accent1">
                        <a:lumMod val="50000"/>
                        <a:alpha val="39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Gerader Verbinder 96">
                    <a:extLst>
                      <a:ext uri="{FF2B5EF4-FFF2-40B4-BE49-F238E27FC236}">
                        <a16:creationId xmlns:a16="http://schemas.microsoft.com/office/drawing/2014/main" id="{5E6A0A66-36E6-46CD-910D-921B1A108F59}"/>
                      </a:ext>
                    </a:extLst>
                  </p:cNvPr>
                  <p:cNvCxnSpPr>
                    <a:cxnSpLocks/>
                    <a:stCxn id="30" idx="2"/>
                    <a:endCxn id="52" idx="0"/>
                  </p:cNvCxnSpPr>
                  <p:nvPr/>
                </p:nvCxnSpPr>
                <p:spPr>
                  <a:xfrm flipH="1">
                    <a:off x="11440391" y="7351643"/>
                    <a:ext cx="550197" cy="3666834"/>
                  </a:xfrm>
                  <a:prstGeom prst="line">
                    <a:avLst/>
                  </a:prstGeom>
                  <a:ln w="25400">
                    <a:solidFill>
                      <a:schemeClr val="accent1">
                        <a:lumMod val="50000"/>
                        <a:alpha val="39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Gerader Verbinder 93">
                    <a:extLst>
                      <a:ext uri="{FF2B5EF4-FFF2-40B4-BE49-F238E27FC236}">
                        <a16:creationId xmlns:a16="http://schemas.microsoft.com/office/drawing/2014/main" id="{18A05F30-BA66-4F13-AC87-9870F0382634}"/>
                      </a:ext>
                    </a:extLst>
                  </p:cNvPr>
                  <p:cNvCxnSpPr>
                    <a:cxnSpLocks/>
                    <a:stCxn id="30" idx="3"/>
                    <a:endCxn id="50" idx="1"/>
                  </p:cNvCxnSpPr>
                  <p:nvPr/>
                </p:nvCxnSpPr>
                <p:spPr>
                  <a:xfrm>
                    <a:off x="12439477" y="6983603"/>
                    <a:ext cx="4162472" cy="240931"/>
                  </a:xfrm>
                  <a:prstGeom prst="line">
                    <a:avLst/>
                  </a:prstGeom>
                  <a:ln w="25400">
                    <a:solidFill>
                      <a:schemeClr val="accent1">
                        <a:lumMod val="50000"/>
                        <a:alpha val="39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9" name="Gruppieren 8">
                    <a:extLst>
                      <a:ext uri="{FF2B5EF4-FFF2-40B4-BE49-F238E27FC236}">
                        <a16:creationId xmlns:a16="http://schemas.microsoft.com/office/drawing/2014/main" id="{124A2A55-A246-4C07-B041-F47F25BA291B}"/>
                      </a:ext>
                    </a:extLst>
                  </p:cNvPr>
                  <p:cNvGrpSpPr/>
                  <p:nvPr/>
                </p:nvGrpSpPr>
                <p:grpSpPr>
                  <a:xfrm>
                    <a:off x="10761788" y="5822702"/>
                    <a:ext cx="1677689" cy="1528941"/>
                    <a:chOff x="18253608" y="4395787"/>
                    <a:chExt cx="2889887" cy="2633663"/>
                  </a:xfrm>
                </p:grpSpPr>
                <p:pic>
                  <p:nvPicPr>
                    <p:cNvPr id="30" name="Grafik 29">
                      <a:extLst>
                        <a:ext uri="{FF2B5EF4-FFF2-40B4-BE49-F238E27FC236}">
                          <a16:creationId xmlns:a16="http://schemas.microsoft.com/office/drawing/2014/main" id="{274E67DB-6104-403F-B2F9-858EF5ECFBF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9597036" y="5761520"/>
                      <a:ext cx="1546459" cy="126793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" name="Grafik 6">
                      <a:extLst>
                        <a:ext uri="{FF2B5EF4-FFF2-40B4-BE49-F238E27FC236}">
                          <a16:creationId xmlns:a16="http://schemas.microsoft.com/office/drawing/2014/main" id="{3BDA66EB-339C-4F50-A700-1477615A750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 t="-1"/>
                    <a:stretch/>
                  </p:blipFill>
                  <p:spPr>
                    <a:xfrm>
                      <a:off x="18253608" y="4395787"/>
                      <a:ext cx="2057400" cy="181927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6" name="Gruppieren 35">
                    <a:extLst>
                      <a:ext uri="{FF2B5EF4-FFF2-40B4-BE49-F238E27FC236}">
                        <a16:creationId xmlns:a16="http://schemas.microsoft.com/office/drawing/2014/main" id="{60EE4C3B-9F72-4B3E-ACF3-C4FE6DFD3308}"/>
                      </a:ext>
                    </a:extLst>
                  </p:cNvPr>
                  <p:cNvGrpSpPr/>
                  <p:nvPr/>
                </p:nvGrpSpPr>
                <p:grpSpPr>
                  <a:xfrm>
                    <a:off x="12786821" y="8845256"/>
                    <a:ext cx="1677689" cy="1528941"/>
                    <a:chOff x="18253608" y="4395787"/>
                    <a:chExt cx="2889887" cy="2633663"/>
                  </a:xfrm>
                </p:grpSpPr>
                <p:pic>
                  <p:nvPicPr>
                    <p:cNvPr id="37" name="Grafik 36">
                      <a:extLst>
                        <a:ext uri="{FF2B5EF4-FFF2-40B4-BE49-F238E27FC236}">
                          <a16:creationId xmlns:a16="http://schemas.microsoft.com/office/drawing/2014/main" id="{6A42D2D3-A70C-470B-AC9E-9CB7E884394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9597036" y="5761520"/>
                      <a:ext cx="1546459" cy="126793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8" name="Grafik 37">
                      <a:extLst>
                        <a:ext uri="{FF2B5EF4-FFF2-40B4-BE49-F238E27FC236}">
                          <a16:creationId xmlns:a16="http://schemas.microsoft.com/office/drawing/2014/main" id="{EBF4994B-1F06-4CD1-BD7A-305375889D8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 t="-1"/>
                    <a:stretch/>
                  </p:blipFill>
                  <p:spPr>
                    <a:xfrm>
                      <a:off x="18253608" y="4395787"/>
                      <a:ext cx="2057400" cy="181927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9" name="Gruppieren 38">
                    <a:extLst>
                      <a:ext uri="{FF2B5EF4-FFF2-40B4-BE49-F238E27FC236}">
                        <a16:creationId xmlns:a16="http://schemas.microsoft.com/office/drawing/2014/main" id="{201C70B5-0C67-4665-9877-816213D7AC1D}"/>
                      </a:ext>
                    </a:extLst>
                  </p:cNvPr>
                  <p:cNvGrpSpPr/>
                  <p:nvPr/>
                </p:nvGrpSpPr>
                <p:grpSpPr>
                  <a:xfrm>
                    <a:off x="7949184" y="5825662"/>
                    <a:ext cx="1677689" cy="1528941"/>
                    <a:chOff x="18253608" y="4395787"/>
                    <a:chExt cx="2889887" cy="2633663"/>
                  </a:xfrm>
                </p:grpSpPr>
                <p:pic>
                  <p:nvPicPr>
                    <p:cNvPr id="40" name="Grafik 39">
                      <a:extLst>
                        <a:ext uri="{FF2B5EF4-FFF2-40B4-BE49-F238E27FC236}">
                          <a16:creationId xmlns:a16="http://schemas.microsoft.com/office/drawing/2014/main" id="{AE2E5D61-B2D8-45B6-9316-00010BA1E02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9597036" y="5761520"/>
                      <a:ext cx="1546459" cy="126793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1" name="Grafik 40">
                      <a:extLst>
                        <a:ext uri="{FF2B5EF4-FFF2-40B4-BE49-F238E27FC236}">
                          <a16:creationId xmlns:a16="http://schemas.microsoft.com/office/drawing/2014/main" id="{A4514744-F6C3-4DB2-B4FA-2C8462F9F92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 t="-1"/>
                    <a:stretch/>
                  </p:blipFill>
                  <p:spPr>
                    <a:xfrm>
                      <a:off x="18253608" y="4395787"/>
                      <a:ext cx="2057400" cy="181927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2" name="Gruppieren 41">
                    <a:extLst>
                      <a:ext uri="{FF2B5EF4-FFF2-40B4-BE49-F238E27FC236}">
                        <a16:creationId xmlns:a16="http://schemas.microsoft.com/office/drawing/2014/main" id="{FDBBDB4A-BA69-4D97-B53E-1BD575A9DF64}"/>
                      </a:ext>
                    </a:extLst>
                  </p:cNvPr>
                  <p:cNvGrpSpPr/>
                  <p:nvPr/>
                </p:nvGrpSpPr>
                <p:grpSpPr>
                  <a:xfrm>
                    <a:off x="7554923" y="8525180"/>
                    <a:ext cx="1744045" cy="1548295"/>
                    <a:chOff x="3861334" y="4362450"/>
                    <a:chExt cx="3004188" cy="2667000"/>
                  </a:xfrm>
                </p:grpSpPr>
                <p:pic>
                  <p:nvPicPr>
                    <p:cNvPr id="43" name="Grafik 42">
                      <a:extLst>
                        <a:ext uri="{FF2B5EF4-FFF2-40B4-BE49-F238E27FC236}">
                          <a16:creationId xmlns:a16="http://schemas.microsoft.com/office/drawing/2014/main" id="{FECE6E51-39E4-4D6F-BF70-953D09B9FC9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319063" y="5761520"/>
                      <a:ext cx="1546459" cy="126793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4" name="Grafik 43">
                      <a:extLst>
                        <a:ext uri="{FF2B5EF4-FFF2-40B4-BE49-F238E27FC236}">
                          <a16:creationId xmlns:a16="http://schemas.microsoft.com/office/drawing/2014/main" id="{3911FEDB-BE91-4F60-BB57-41C1B11B886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861334" y="4362450"/>
                      <a:ext cx="2124075" cy="181927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5" name="Gruppieren 44">
                    <a:extLst>
                      <a:ext uri="{FF2B5EF4-FFF2-40B4-BE49-F238E27FC236}">
                        <a16:creationId xmlns:a16="http://schemas.microsoft.com/office/drawing/2014/main" id="{C3F568DE-A477-4B9E-8BE6-5D28B82A309F}"/>
                      </a:ext>
                    </a:extLst>
                  </p:cNvPr>
                  <p:cNvGrpSpPr/>
                  <p:nvPr/>
                </p:nvGrpSpPr>
                <p:grpSpPr>
                  <a:xfrm>
                    <a:off x="10145235" y="7789098"/>
                    <a:ext cx="1744045" cy="1548295"/>
                    <a:chOff x="3861334" y="4362450"/>
                    <a:chExt cx="3004188" cy="2667000"/>
                  </a:xfrm>
                </p:grpSpPr>
                <p:pic>
                  <p:nvPicPr>
                    <p:cNvPr id="46" name="Grafik 45">
                      <a:extLst>
                        <a:ext uri="{FF2B5EF4-FFF2-40B4-BE49-F238E27FC236}">
                          <a16:creationId xmlns:a16="http://schemas.microsoft.com/office/drawing/2014/main" id="{818597B9-51EA-4A9F-9F83-CB982D28DA5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319063" y="5761520"/>
                      <a:ext cx="1546459" cy="126793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7" name="Grafik 46">
                      <a:extLst>
                        <a:ext uri="{FF2B5EF4-FFF2-40B4-BE49-F238E27FC236}">
                          <a16:creationId xmlns:a16="http://schemas.microsoft.com/office/drawing/2014/main" id="{05DC6A9F-4D49-443A-A696-65A2D26CDBD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861334" y="4362450"/>
                      <a:ext cx="2124075" cy="181927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1" name="Gruppieren 50">
                    <a:extLst>
                      <a:ext uri="{FF2B5EF4-FFF2-40B4-BE49-F238E27FC236}">
                        <a16:creationId xmlns:a16="http://schemas.microsoft.com/office/drawing/2014/main" id="{464D8440-F3CD-44C1-91F4-2C8CC6FAF772}"/>
                      </a:ext>
                    </a:extLst>
                  </p:cNvPr>
                  <p:cNvGrpSpPr/>
                  <p:nvPr/>
                </p:nvGrpSpPr>
                <p:grpSpPr>
                  <a:xfrm>
                    <a:off x="10145235" y="10206264"/>
                    <a:ext cx="1744045" cy="1548295"/>
                    <a:chOff x="3861334" y="4362450"/>
                    <a:chExt cx="3004188" cy="2667000"/>
                  </a:xfrm>
                </p:grpSpPr>
                <p:pic>
                  <p:nvPicPr>
                    <p:cNvPr id="53" name="Grafik 52">
                      <a:extLst>
                        <a:ext uri="{FF2B5EF4-FFF2-40B4-BE49-F238E27FC236}">
                          <a16:creationId xmlns:a16="http://schemas.microsoft.com/office/drawing/2014/main" id="{8A91E504-9E4C-4BC5-B51E-983524C1F79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861334" y="4362450"/>
                      <a:ext cx="2124075" cy="181927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2" name="Grafik 51">
                      <a:extLst>
                        <a:ext uri="{FF2B5EF4-FFF2-40B4-BE49-F238E27FC236}">
                          <a16:creationId xmlns:a16="http://schemas.microsoft.com/office/drawing/2014/main" id="{7E886B26-7017-4695-B2E8-9A9E3C88475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319063" y="5761520"/>
                      <a:ext cx="1546459" cy="126793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4" name="Gruppieren 23">
                    <a:extLst>
                      <a:ext uri="{FF2B5EF4-FFF2-40B4-BE49-F238E27FC236}">
                        <a16:creationId xmlns:a16="http://schemas.microsoft.com/office/drawing/2014/main" id="{1D552661-E8CE-456A-BD7A-13E0DBC4394A}"/>
                      </a:ext>
                    </a:extLst>
                  </p:cNvPr>
                  <p:cNvGrpSpPr/>
                  <p:nvPr/>
                </p:nvGrpSpPr>
                <p:grpSpPr>
                  <a:xfrm>
                    <a:off x="16372235" y="4077884"/>
                    <a:ext cx="1677689" cy="1528941"/>
                    <a:chOff x="18253608" y="4395787"/>
                    <a:chExt cx="2889887" cy="2633663"/>
                  </a:xfrm>
                </p:grpSpPr>
                <p:pic>
                  <p:nvPicPr>
                    <p:cNvPr id="25" name="Grafik 24">
                      <a:extLst>
                        <a:ext uri="{FF2B5EF4-FFF2-40B4-BE49-F238E27FC236}">
                          <a16:creationId xmlns:a16="http://schemas.microsoft.com/office/drawing/2014/main" id="{7C90832F-25EB-46B6-9293-866B5284E74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9597036" y="5761520"/>
                      <a:ext cx="1546459" cy="126793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6" name="Grafik 25">
                      <a:extLst>
                        <a:ext uri="{FF2B5EF4-FFF2-40B4-BE49-F238E27FC236}">
                          <a16:creationId xmlns:a16="http://schemas.microsoft.com/office/drawing/2014/main" id="{46F1E5E7-FEFE-47AE-BA9E-A157FDC457B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 t="-1"/>
                    <a:stretch/>
                  </p:blipFill>
                  <p:spPr>
                    <a:xfrm>
                      <a:off x="18253608" y="4395787"/>
                      <a:ext cx="2057400" cy="181927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7" name="Gruppieren 26">
                    <a:extLst>
                      <a:ext uri="{FF2B5EF4-FFF2-40B4-BE49-F238E27FC236}">
                        <a16:creationId xmlns:a16="http://schemas.microsoft.com/office/drawing/2014/main" id="{BC0677BD-7C8A-4A4F-A1A6-6D3C0DDFF304}"/>
                      </a:ext>
                    </a:extLst>
                  </p:cNvPr>
                  <p:cNvGrpSpPr/>
                  <p:nvPr/>
                </p:nvGrpSpPr>
                <p:grpSpPr>
                  <a:xfrm>
                    <a:off x="18397268" y="7100438"/>
                    <a:ext cx="1677689" cy="1528941"/>
                    <a:chOff x="18253608" y="4395787"/>
                    <a:chExt cx="2889887" cy="2633663"/>
                  </a:xfrm>
                </p:grpSpPr>
                <p:pic>
                  <p:nvPicPr>
                    <p:cNvPr id="28" name="Grafik 27">
                      <a:extLst>
                        <a:ext uri="{FF2B5EF4-FFF2-40B4-BE49-F238E27FC236}">
                          <a16:creationId xmlns:a16="http://schemas.microsoft.com/office/drawing/2014/main" id="{B3AF2F3B-DE9B-430B-9029-FBB42C861F9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9597036" y="5761520"/>
                      <a:ext cx="1546459" cy="126793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9" name="Grafik 28">
                      <a:extLst>
                        <a:ext uri="{FF2B5EF4-FFF2-40B4-BE49-F238E27FC236}">
                          <a16:creationId xmlns:a16="http://schemas.microsoft.com/office/drawing/2014/main" id="{93A9121B-AF98-4B71-AD8B-810E60F9AAA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 t="-1"/>
                    <a:stretch/>
                  </p:blipFill>
                  <p:spPr>
                    <a:xfrm>
                      <a:off x="18253608" y="4395787"/>
                      <a:ext cx="2057400" cy="181927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1" name="Gruppieren 30">
                    <a:extLst>
                      <a:ext uri="{FF2B5EF4-FFF2-40B4-BE49-F238E27FC236}">
                        <a16:creationId xmlns:a16="http://schemas.microsoft.com/office/drawing/2014/main" id="{9BC006C3-81D1-44DE-B775-0266102F5D1F}"/>
                      </a:ext>
                    </a:extLst>
                  </p:cNvPr>
                  <p:cNvGrpSpPr/>
                  <p:nvPr/>
                </p:nvGrpSpPr>
                <p:grpSpPr>
                  <a:xfrm>
                    <a:off x="13559631" y="4080844"/>
                    <a:ext cx="1677689" cy="1528941"/>
                    <a:chOff x="18253608" y="4395787"/>
                    <a:chExt cx="2889887" cy="2633663"/>
                  </a:xfrm>
                </p:grpSpPr>
                <p:pic>
                  <p:nvPicPr>
                    <p:cNvPr id="32" name="Grafik 31">
                      <a:extLst>
                        <a:ext uri="{FF2B5EF4-FFF2-40B4-BE49-F238E27FC236}">
                          <a16:creationId xmlns:a16="http://schemas.microsoft.com/office/drawing/2014/main" id="{A00B24E8-BD54-440A-BE55-662D7A919B3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9597036" y="5761520"/>
                      <a:ext cx="1546459" cy="126793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3" name="Grafik 32">
                      <a:extLst>
                        <a:ext uri="{FF2B5EF4-FFF2-40B4-BE49-F238E27FC236}">
                          <a16:creationId xmlns:a16="http://schemas.microsoft.com/office/drawing/2014/main" id="{EA543061-79B6-425E-9431-C9247F95A71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 t="-1"/>
                    <a:stretch/>
                  </p:blipFill>
                  <p:spPr>
                    <a:xfrm>
                      <a:off x="18253608" y="4395787"/>
                      <a:ext cx="2057400" cy="181927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4" name="Gruppieren 33">
                    <a:extLst>
                      <a:ext uri="{FF2B5EF4-FFF2-40B4-BE49-F238E27FC236}">
                        <a16:creationId xmlns:a16="http://schemas.microsoft.com/office/drawing/2014/main" id="{56FB8DF4-1D49-4AD5-891D-A0B7DA0291C9}"/>
                      </a:ext>
                    </a:extLst>
                  </p:cNvPr>
                  <p:cNvGrpSpPr/>
                  <p:nvPr/>
                </p:nvGrpSpPr>
                <p:grpSpPr>
                  <a:xfrm>
                    <a:off x="13165370" y="6780362"/>
                    <a:ext cx="1744045" cy="1548295"/>
                    <a:chOff x="3861334" y="4362450"/>
                    <a:chExt cx="3004188" cy="2667000"/>
                  </a:xfrm>
                </p:grpSpPr>
                <p:pic>
                  <p:nvPicPr>
                    <p:cNvPr id="35" name="Grafik 34">
                      <a:extLst>
                        <a:ext uri="{FF2B5EF4-FFF2-40B4-BE49-F238E27FC236}">
                          <a16:creationId xmlns:a16="http://schemas.microsoft.com/office/drawing/2014/main" id="{89D2ADF0-7AA8-4BC0-B2C5-D3AD28301D2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319063" y="5761520"/>
                      <a:ext cx="1546459" cy="126793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8" name="Grafik 47">
                      <a:extLst>
                        <a:ext uri="{FF2B5EF4-FFF2-40B4-BE49-F238E27FC236}">
                          <a16:creationId xmlns:a16="http://schemas.microsoft.com/office/drawing/2014/main" id="{04BD586D-7587-4A89-88B7-C612647E6F2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861334" y="4362450"/>
                      <a:ext cx="2124075" cy="181927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9" name="Gruppieren 48">
                    <a:extLst>
                      <a:ext uri="{FF2B5EF4-FFF2-40B4-BE49-F238E27FC236}">
                        <a16:creationId xmlns:a16="http://schemas.microsoft.com/office/drawing/2014/main" id="{C45E5AD9-C9EE-445B-8AC6-F6C9A603C328}"/>
                      </a:ext>
                    </a:extLst>
                  </p:cNvPr>
                  <p:cNvGrpSpPr/>
                  <p:nvPr/>
                </p:nvGrpSpPr>
                <p:grpSpPr>
                  <a:xfrm>
                    <a:off x="15755682" y="6044280"/>
                    <a:ext cx="1744045" cy="1548295"/>
                    <a:chOff x="3861334" y="4362450"/>
                    <a:chExt cx="3004188" cy="2667000"/>
                  </a:xfrm>
                </p:grpSpPr>
                <p:pic>
                  <p:nvPicPr>
                    <p:cNvPr id="50" name="Grafik 49">
                      <a:extLst>
                        <a:ext uri="{FF2B5EF4-FFF2-40B4-BE49-F238E27FC236}">
                          <a16:creationId xmlns:a16="http://schemas.microsoft.com/office/drawing/2014/main" id="{4ADE90AD-25C2-452F-9E71-2CCAFE03B4F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319063" y="5761520"/>
                      <a:ext cx="1546459" cy="126793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5" name="Grafik 54">
                      <a:extLst>
                        <a:ext uri="{FF2B5EF4-FFF2-40B4-BE49-F238E27FC236}">
                          <a16:creationId xmlns:a16="http://schemas.microsoft.com/office/drawing/2014/main" id="{21CA629D-78EC-4DE5-9856-2D08DDD19CF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861334" y="4362450"/>
                      <a:ext cx="2124075" cy="181927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7" name="Gruppieren 56">
                    <a:extLst>
                      <a:ext uri="{FF2B5EF4-FFF2-40B4-BE49-F238E27FC236}">
                        <a16:creationId xmlns:a16="http://schemas.microsoft.com/office/drawing/2014/main" id="{666B423E-74D3-4BA9-BDA5-B6562583ADB2}"/>
                      </a:ext>
                    </a:extLst>
                  </p:cNvPr>
                  <p:cNvGrpSpPr/>
                  <p:nvPr/>
                </p:nvGrpSpPr>
                <p:grpSpPr>
                  <a:xfrm>
                    <a:off x="15755682" y="8461446"/>
                    <a:ext cx="1744045" cy="1548295"/>
                    <a:chOff x="3861334" y="4362450"/>
                    <a:chExt cx="3004188" cy="2667000"/>
                  </a:xfrm>
                </p:grpSpPr>
                <p:pic>
                  <p:nvPicPr>
                    <p:cNvPr id="58" name="Grafik 57">
                      <a:extLst>
                        <a:ext uri="{FF2B5EF4-FFF2-40B4-BE49-F238E27FC236}">
                          <a16:creationId xmlns:a16="http://schemas.microsoft.com/office/drawing/2014/main" id="{D02FBB92-22FE-4B8E-ACDD-3FF58896376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319063" y="5761520"/>
                      <a:ext cx="1546459" cy="126793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9" name="Grafik 58">
                      <a:extLst>
                        <a:ext uri="{FF2B5EF4-FFF2-40B4-BE49-F238E27FC236}">
                          <a16:creationId xmlns:a16="http://schemas.microsoft.com/office/drawing/2014/main" id="{8B656953-76B8-4DBC-812D-C35BDF6E00E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861334" y="4362450"/>
                      <a:ext cx="2124075" cy="1819275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3" name="Gerader Verbinder 2">
                    <a:extLst>
                      <a:ext uri="{FF2B5EF4-FFF2-40B4-BE49-F238E27FC236}">
                        <a16:creationId xmlns:a16="http://schemas.microsoft.com/office/drawing/2014/main" id="{CAD70C7C-2E58-40BB-A385-115EC9D93FC8}"/>
                      </a:ext>
                    </a:extLst>
                  </p:cNvPr>
                  <p:cNvCxnSpPr>
                    <a:cxnSpLocks/>
                    <a:stCxn id="40" idx="3"/>
                    <a:endCxn id="30" idx="1"/>
                  </p:cNvCxnSpPr>
                  <p:nvPr/>
                </p:nvCxnSpPr>
                <p:spPr>
                  <a:xfrm flipV="1">
                    <a:off x="9626873" y="6983603"/>
                    <a:ext cx="1914826" cy="2960"/>
                  </a:xfrm>
                  <a:prstGeom prst="line">
                    <a:avLst/>
                  </a:prstGeom>
                  <a:ln w="25400">
                    <a:solidFill>
                      <a:schemeClr val="accent1">
                        <a:lumMod val="50000"/>
                        <a:alpha val="39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Gerader Verbinder 59">
                    <a:extLst>
                      <a:ext uri="{FF2B5EF4-FFF2-40B4-BE49-F238E27FC236}">
                        <a16:creationId xmlns:a16="http://schemas.microsoft.com/office/drawing/2014/main" id="{25E4A0A8-36F8-4B2D-B919-D4120DB78A23}"/>
                      </a:ext>
                    </a:extLst>
                  </p:cNvPr>
                  <p:cNvCxnSpPr>
                    <a:cxnSpLocks/>
                    <a:stCxn id="40" idx="1"/>
                    <a:endCxn id="43" idx="0"/>
                  </p:cNvCxnSpPr>
                  <p:nvPr/>
                </p:nvCxnSpPr>
                <p:spPr>
                  <a:xfrm>
                    <a:off x="8729095" y="6986563"/>
                    <a:ext cx="120984" cy="2350830"/>
                  </a:xfrm>
                  <a:prstGeom prst="line">
                    <a:avLst/>
                  </a:prstGeom>
                  <a:ln w="25400">
                    <a:solidFill>
                      <a:schemeClr val="accent1">
                        <a:lumMod val="50000"/>
                        <a:alpha val="39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Gerader Verbinder 60">
                    <a:extLst>
                      <a:ext uri="{FF2B5EF4-FFF2-40B4-BE49-F238E27FC236}">
                        <a16:creationId xmlns:a16="http://schemas.microsoft.com/office/drawing/2014/main" id="{8781333A-A963-4FE8-9589-65D5B11E8147}"/>
                      </a:ext>
                    </a:extLst>
                  </p:cNvPr>
                  <p:cNvCxnSpPr>
                    <a:cxnSpLocks/>
                    <a:endCxn id="35" idx="1"/>
                  </p:cNvCxnSpPr>
                  <p:nvPr/>
                </p:nvCxnSpPr>
                <p:spPr>
                  <a:xfrm>
                    <a:off x="9646312" y="7148403"/>
                    <a:ext cx="4365325" cy="812213"/>
                  </a:xfrm>
                  <a:prstGeom prst="line">
                    <a:avLst/>
                  </a:prstGeom>
                  <a:ln w="25400">
                    <a:solidFill>
                      <a:schemeClr val="accent1">
                        <a:lumMod val="50000"/>
                        <a:alpha val="39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Gerader Verbinder 61">
                    <a:extLst>
                      <a:ext uri="{FF2B5EF4-FFF2-40B4-BE49-F238E27FC236}">
                        <a16:creationId xmlns:a16="http://schemas.microsoft.com/office/drawing/2014/main" id="{0EC79E35-F4F6-43EC-B6FA-89908510C8F5}"/>
                      </a:ext>
                    </a:extLst>
                  </p:cNvPr>
                  <p:cNvCxnSpPr>
                    <a:cxnSpLocks/>
                    <a:stCxn id="43" idx="3"/>
                    <a:endCxn id="46" idx="2"/>
                  </p:cNvCxnSpPr>
                  <p:nvPr/>
                </p:nvCxnSpPr>
                <p:spPr>
                  <a:xfrm flipV="1">
                    <a:off x="9298968" y="9337393"/>
                    <a:ext cx="2141423" cy="368041"/>
                  </a:xfrm>
                  <a:prstGeom prst="line">
                    <a:avLst/>
                  </a:prstGeom>
                  <a:ln w="25400">
                    <a:solidFill>
                      <a:schemeClr val="accent1">
                        <a:lumMod val="50000"/>
                        <a:alpha val="39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Gerader Verbinder 62">
                    <a:extLst>
                      <a:ext uri="{FF2B5EF4-FFF2-40B4-BE49-F238E27FC236}">
                        <a16:creationId xmlns:a16="http://schemas.microsoft.com/office/drawing/2014/main" id="{42B3A145-F6BD-4DD7-B969-92462D324C61}"/>
                      </a:ext>
                    </a:extLst>
                  </p:cNvPr>
                  <p:cNvCxnSpPr>
                    <a:cxnSpLocks/>
                    <a:stCxn id="43" idx="3"/>
                    <a:endCxn id="37" idx="1"/>
                  </p:cNvCxnSpPr>
                  <p:nvPr/>
                </p:nvCxnSpPr>
                <p:spPr>
                  <a:xfrm>
                    <a:off x="9298968" y="9705434"/>
                    <a:ext cx="4267764" cy="300723"/>
                  </a:xfrm>
                  <a:prstGeom prst="line">
                    <a:avLst/>
                  </a:prstGeom>
                  <a:ln w="25400">
                    <a:solidFill>
                      <a:schemeClr val="accent1">
                        <a:lumMod val="50000"/>
                        <a:alpha val="39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Gerader Verbinder 63">
                    <a:extLst>
                      <a:ext uri="{FF2B5EF4-FFF2-40B4-BE49-F238E27FC236}">
                        <a16:creationId xmlns:a16="http://schemas.microsoft.com/office/drawing/2014/main" id="{B0D3A2EA-9F98-4BA0-8F24-2E38FA2589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1715489" y="10222033"/>
                    <a:ext cx="1987309" cy="982428"/>
                  </a:xfrm>
                  <a:prstGeom prst="line">
                    <a:avLst/>
                  </a:prstGeom>
                  <a:ln w="25400">
                    <a:solidFill>
                      <a:schemeClr val="accent1">
                        <a:lumMod val="50000"/>
                        <a:alpha val="39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Gerader Verbinder 64">
                    <a:extLst>
                      <a:ext uri="{FF2B5EF4-FFF2-40B4-BE49-F238E27FC236}">
                        <a16:creationId xmlns:a16="http://schemas.microsoft.com/office/drawing/2014/main" id="{86C23DF7-0847-4C76-8CF5-84BE48867827}"/>
                      </a:ext>
                    </a:extLst>
                  </p:cNvPr>
                  <p:cNvCxnSpPr>
                    <a:cxnSpLocks/>
                    <a:stCxn id="52" idx="3"/>
                    <a:endCxn id="58" idx="2"/>
                  </p:cNvCxnSpPr>
                  <p:nvPr/>
                </p:nvCxnSpPr>
                <p:spPr>
                  <a:xfrm flipV="1">
                    <a:off x="11889280" y="10009741"/>
                    <a:ext cx="5161558" cy="1376777"/>
                  </a:xfrm>
                  <a:prstGeom prst="line">
                    <a:avLst/>
                  </a:prstGeom>
                  <a:ln w="25400">
                    <a:solidFill>
                      <a:schemeClr val="accent1">
                        <a:lumMod val="50000"/>
                        <a:alpha val="39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Gerader Verbinder 67">
                    <a:extLst>
                      <a:ext uri="{FF2B5EF4-FFF2-40B4-BE49-F238E27FC236}">
                        <a16:creationId xmlns:a16="http://schemas.microsoft.com/office/drawing/2014/main" id="{C45EA2C9-34DC-4E0A-9366-A41C17ADF7E1}"/>
                      </a:ext>
                    </a:extLst>
                  </p:cNvPr>
                  <p:cNvCxnSpPr>
                    <a:cxnSpLocks/>
                    <a:stCxn id="37" idx="3"/>
                  </p:cNvCxnSpPr>
                  <p:nvPr/>
                </p:nvCxnSpPr>
                <p:spPr>
                  <a:xfrm flipV="1">
                    <a:off x="14464510" y="9910769"/>
                    <a:ext cx="2352484" cy="95388"/>
                  </a:xfrm>
                  <a:prstGeom prst="line">
                    <a:avLst/>
                  </a:prstGeom>
                  <a:ln w="25400">
                    <a:solidFill>
                      <a:schemeClr val="accent1">
                        <a:lumMod val="50000"/>
                        <a:alpha val="39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Gerader Verbinder 72">
                    <a:extLst>
                      <a:ext uri="{FF2B5EF4-FFF2-40B4-BE49-F238E27FC236}">
                        <a16:creationId xmlns:a16="http://schemas.microsoft.com/office/drawing/2014/main" id="{C5D6FA76-9A08-4DA2-9388-C1BF4EF6CD0C}"/>
                      </a:ext>
                    </a:extLst>
                  </p:cNvPr>
                  <p:cNvCxnSpPr>
                    <a:cxnSpLocks/>
                    <a:stCxn id="37" idx="0"/>
                    <a:endCxn id="35" idx="2"/>
                  </p:cNvCxnSpPr>
                  <p:nvPr/>
                </p:nvCxnSpPr>
                <p:spPr>
                  <a:xfrm flipV="1">
                    <a:off x="14015621" y="8328657"/>
                    <a:ext cx="444905" cy="1309459"/>
                  </a:xfrm>
                  <a:prstGeom prst="line">
                    <a:avLst/>
                  </a:prstGeom>
                  <a:ln w="25400">
                    <a:solidFill>
                      <a:schemeClr val="accent1">
                        <a:lumMod val="50000"/>
                        <a:alpha val="39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Gerader Verbinder 75">
                    <a:extLst>
                      <a:ext uri="{FF2B5EF4-FFF2-40B4-BE49-F238E27FC236}">
                        <a16:creationId xmlns:a16="http://schemas.microsoft.com/office/drawing/2014/main" id="{489F7C0E-D934-4DF5-B01C-2CA9DB0C7D2C}"/>
                      </a:ext>
                    </a:extLst>
                  </p:cNvPr>
                  <p:cNvCxnSpPr>
                    <a:cxnSpLocks/>
                    <a:stCxn id="46" idx="3"/>
                    <a:endCxn id="35" idx="1"/>
                  </p:cNvCxnSpPr>
                  <p:nvPr/>
                </p:nvCxnSpPr>
                <p:spPr>
                  <a:xfrm flipV="1">
                    <a:off x="11889280" y="7960616"/>
                    <a:ext cx="2122357" cy="1008736"/>
                  </a:xfrm>
                  <a:prstGeom prst="line">
                    <a:avLst/>
                  </a:prstGeom>
                  <a:ln w="25400">
                    <a:solidFill>
                      <a:schemeClr val="accent1">
                        <a:lumMod val="50000"/>
                        <a:alpha val="39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Gerader Verbinder 78">
                    <a:extLst>
                      <a:ext uri="{FF2B5EF4-FFF2-40B4-BE49-F238E27FC236}">
                        <a16:creationId xmlns:a16="http://schemas.microsoft.com/office/drawing/2014/main" id="{51FD968F-53E7-4A97-BACF-4D063A1FF0FD}"/>
                      </a:ext>
                    </a:extLst>
                  </p:cNvPr>
                  <p:cNvCxnSpPr>
                    <a:cxnSpLocks/>
                    <a:stCxn id="50" idx="2"/>
                    <a:endCxn id="35" idx="3"/>
                  </p:cNvCxnSpPr>
                  <p:nvPr/>
                </p:nvCxnSpPr>
                <p:spPr>
                  <a:xfrm flipH="1">
                    <a:off x="14909415" y="7592575"/>
                    <a:ext cx="2141423" cy="368041"/>
                  </a:xfrm>
                  <a:prstGeom prst="line">
                    <a:avLst/>
                  </a:prstGeom>
                  <a:ln w="25400">
                    <a:solidFill>
                      <a:schemeClr val="accent1">
                        <a:lumMod val="50000"/>
                        <a:alpha val="39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Gerader Verbinder 83">
                    <a:extLst>
                      <a:ext uri="{FF2B5EF4-FFF2-40B4-BE49-F238E27FC236}">
                        <a16:creationId xmlns:a16="http://schemas.microsoft.com/office/drawing/2014/main" id="{262BB161-DC68-43F8-B71E-D8DD567FBDC3}"/>
                      </a:ext>
                    </a:extLst>
                  </p:cNvPr>
                  <p:cNvCxnSpPr>
                    <a:cxnSpLocks/>
                    <a:stCxn id="35" idx="0"/>
                    <a:endCxn id="32" idx="2"/>
                  </p:cNvCxnSpPr>
                  <p:nvPr/>
                </p:nvCxnSpPr>
                <p:spPr>
                  <a:xfrm flipV="1">
                    <a:off x="14460526" y="5609785"/>
                    <a:ext cx="327905" cy="1982790"/>
                  </a:xfrm>
                  <a:prstGeom prst="line">
                    <a:avLst/>
                  </a:prstGeom>
                  <a:ln w="25400">
                    <a:solidFill>
                      <a:schemeClr val="accent1">
                        <a:lumMod val="50000"/>
                        <a:alpha val="39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Gerader Verbinder 86">
                    <a:extLst>
                      <a:ext uri="{FF2B5EF4-FFF2-40B4-BE49-F238E27FC236}">
                        <a16:creationId xmlns:a16="http://schemas.microsoft.com/office/drawing/2014/main" id="{ED3F7878-0930-468E-830B-CFDE9D393F72}"/>
                      </a:ext>
                    </a:extLst>
                  </p:cNvPr>
                  <p:cNvCxnSpPr>
                    <a:cxnSpLocks/>
                    <a:stCxn id="30" idx="0"/>
                  </p:cNvCxnSpPr>
                  <p:nvPr/>
                </p:nvCxnSpPr>
                <p:spPr>
                  <a:xfrm flipV="1">
                    <a:off x="11990588" y="5427245"/>
                    <a:ext cx="2559592" cy="1188317"/>
                  </a:xfrm>
                  <a:prstGeom prst="line">
                    <a:avLst/>
                  </a:prstGeom>
                  <a:ln w="25400">
                    <a:solidFill>
                      <a:schemeClr val="accent1">
                        <a:lumMod val="50000"/>
                        <a:alpha val="39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Gerader Verbinder 102">
                    <a:extLst>
                      <a:ext uri="{FF2B5EF4-FFF2-40B4-BE49-F238E27FC236}">
                        <a16:creationId xmlns:a16="http://schemas.microsoft.com/office/drawing/2014/main" id="{51828A54-42BC-4BB6-A44D-1BA65C33275A}"/>
                      </a:ext>
                    </a:extLst>
                  </p:cNvPr>
                  <p:cNvCxnSpPr>
                    <a:cxnSpLocks/>
                    <a:stCxn id="32" idx="3"/>
                    <a:endCxn id="25" idx="1"/>
                  </p:cNvCxnSpPr>
                  <p:nvPr/>
                </p:nvCxnSpPr>
                <p:spPr>
                  <a:xfrm flipV="1">
                    <a:off x="15237320" y="5238785"/>
                    <a:ext cx="1914826" cy="2960"/>
                  </a:xfrm>
                  <a:prstGeom prst="line">
                    <a:avLst/>
                  </a:prstGeom>
                  <a:ln w="25400">
                    <a:solidFill>
                      <a:schemeClr val="accent1">
                        <a:lumMod val="50000"/>
                        <a:alpha val="39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Gerader Verbinder 105">
                    <a:extLst>
                      <a:ext uri="{FF2B5EF4-FFF2-40B4-BE49-F238E27FC236}">
                        <a16:creationId xmlns:a16="http://schemas.microsoft.com/office/drawing/2014/main" id="{10751C85-5D32-458B-B1EC-CBE78ABF7F59}"/>
                      </a:ext>
                    </a:extLst>
                  </p:cNvPr>
                  <p:cNvCxnSpPr>
                    <a:cxnSpLocks/>
                    <a:stCxn id="30" idx="3"/>
                    <a:endCxn id="25" idx="1"/>
                  </p:cNvCxnSpPr>
                  <p:nvPr/>
                </p:nvCxnSpPr>
                <p:spPr>
                  <a:xfrm flipV="1">
                    <a:off x="12439477" y="5238785"/>
                    <a:ext cx="4712669" cy="1744818"/>
                  </a:xfrm>
                  <a:prstGeom prst="line">
                    <a:avLst/>
                  </a:prstGeom>
                  <a:ln w="25400">
                    <a:solidFill>
                      <a:schemeClr val="accent1">
                        <a:lumMod val="50000"/>
                        <a:alpha val="39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Gerader Verbinder 114">
                    <a:extLst>
                      <a:ext uri="{FF2B5EF4-FFF2-40B4-BE49-F238E27FC236}">
                        <a16:creationId xmlns:a16="http://schemas.microsoft.com/office/drawing/2014/main" id="{BCB16CEE-B37C-4896-A110-96572319E160}"/>
                      </a:ext>
                    </a:extLst>
                  </p:cNvPr>
                  <p:cNvCxnSpPr>
                    <a:cxnSpLocks/>
                    <a:stCxn id="58" idx="0"/>
                  </p:cNvCxnSpPr>
                  <p:nvPr/>
                </p:nvCxnSpPr>
                <p:spPr>
                  <a:xfrm flipV="1">
                    <a:off x="17050838" y="5518227"/>
                    <a:ext cx="725893" cy="3755432"/>
                  </a:xfrm>
                  <a:prstGeom prst="line">
                    <a:avLst/>
                  </a:prstGeom>
                  <a:ln w="25400">
                    <a:solidFill>
                      <a:schemeClr val="accent1">
                        <a:lumMod val="50000"/>
                        <a:alpha val="39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Gerader Verbinder 118">
                    <a:extLst>
                      <a:ext uri="{FF2B5EF4-FFF2-40B4-BE49-F238E27FC236}">
                        <a16:creationId xmlns:a16="http://schemas.microsoft.com/office/drawing/2014/main" id="{48757DDB-D227-49C8-A7F5-BCF69E9A8241}"/>
                      </a:ext>
                    </a:extLst>
                  </p:cNvPr>
                  <p:cNvCxnSpPr>
                    <a:cxnSpLocks/>
                    <a:stCxn id="50" idx="0"/>
                  </p:cNvCxnSpPr>
                  <p:nvPr/>
                </p:nvCxnSpPr>
                <p:spPr>
                  <a:xfrm flipV="1">
                    <a:off x="17050838" y="5499122"/>
                    <a:ext cx="393667" cy="1357371"/>
                  </a:xfrm>
                  <a:prstGeom prst="line">
                    <a:avLst/>
                  </a:prstGeom>
                  <a:ln w="25400">
                    <a:solidFill>
                      <a:schemeClr val="accent1">
                        <a:lumMod val="50000"/>
                        <a:alpha val="39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Gerader Verbinder 122">
                    <a:extLst>
                      <a:ext uri="{FF2B5EF4-FFF2-40B4-BE49-F238E27FC236}">
                        <a16:creationId xmlns:a16="http://schemas.microsoft.com/office/drawing/2014/main" id="{D979D4D0-B6CD-416E-A5E5-480E053E5435}"/>
                      </a:ext>
                    </a:extLst>
                  </p:cNvPr>
                  <p:cNvCxnSpPr>
                    <a:cxnSpLocks/>
                    <a:stCxn id="58" idx="3"/>
                    <a:endCxn id="28" idx="1"/>
                  </p:cNvCxnSpPr>
                  <p:nvPr/>
                </p:nvCxnSpPr>
                <p:spPr>
                  <a:xfrm flipV="1">
                    <a:off x="17499727" y="8261339"/>
                    <a:ext cx="1677452" cy="1380361"/>
                  </a:xfrm>
                  <a:prstGeom prst="line">
                    <a:avLst/>
                  </a:prstGeom>
                  <a:ln w="25400">
                    <a:solidFill>
                      <a:schemeClr val="accent1">
                        <a:lumMod val="50000"/>
                        <a:alpha val="39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Gerader Verbinder 129">
                    <a:extLst>
                      <a:ext uri="{FF2B5EF4-FFF2-40B4-BE49-F238E27FC236}">
                        <a16:creationId xmlns:a16="http://schemas.microsoft.com/office/drawing/2014/main" id="{E7B2F364-578D-426B-AA60-105A9C6E465D}"/>
                      </a:ext>
                    </a:extLst>
                  </p:cNvPr>
                  <p:cNvCxnSpPr>
                    <a:cxnSpLocks/>
                    <a:endCxn id="58" idx="1"/>
                  </p:cNvCxnSpPr>
                  <p:nvPr/>
                </p:nvCxnSpPr>
                <p:spPr>
                  <a:xfrm>
                    <a:off x="14571486" y="8445986"/>
                    <a:ext cx="2030463" cy="1195714"/>
                  </a:xfrm>
                  <a:prstGeom prst="line">
                    <a:avLst/>
                  </a:prstGeom>
                  <a:ln w="25400">
                    <a:solidFill>
                      <a:schemeClr val="accent1">
                        <a:lumMod val="50000"/>
                        <a:alpha val="39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Gerader Verbinder 136">
                    <a:extLst>
                      <a:ext uri="{FF2B5EF4-FFF2-40B4-BE49-F238E27FC236}">
                        <a16:creationId xmlns:a16="http://schemas.microsoft.com/office/drawing/2014/main" id="{7966D828-1317-4821-AE0C-0B82FCFD81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567940" y="7238619"/>
                    <a:ext cx="7024610" cy="2534031"/>
                  </a:xfrm>
                  <a:prstGeom prst="line">
                    <a:avLst/>
                  </a:prstGeom>
                  <a:ln w="25400">
                    <a:solidFill>
                      <a:schemeClr val="accent1">
                        <a:lumMod val="50000"/>
                        <a:alpha val="39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Gerader Verbinder 156">
                    <a:extLst>
                      <a:ext uri="{FF2B5EF4-FFF2-40B4-BE49-F238E27FC236}">
                        <a16:creationId xmlns:a16="http://schemas.microsoft.com/office/drawing/2014/main" id="{3766FB63-99AA-4630-8E76-89EE85E6ECED}"/>
                      </a:ext>
                    </a:extLst>
                  </p:cNvPr>
                  <p:cNvCxnSpPr>
                    <a:cxnSpLocks/>
                    <a:stCxn id="43" idx="2"/>
                    <a:endCxn id="52" idx="1"/>
                  </p:cNvCxnSpPr>
                  <p:nvPr/>
                </p:nvCxnSpPr>
                <p:spPr>
                  <a:xfrm>
                    <a:off x="8850079" y="10073475"/>
                    <a:ext cx="2141423" cy="1313043"/>
                  </a:xfrm>
                  <a:prstGeom prst="line">
                    <a:avLst/>
                  </a:prstGeom>
                  <a:ln w="25400">
                    <a:solidFill>
                      <a:schemeClr val="accent1">
                        <a:lumMod val="50000"/>
                        <a:alpha val="39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66" name="Gerader Verbinder 165">
                  <a:extLst>
                    <a:ext uri="{FF2B5EF4-FFF2-40B4-BE49-F238E27FC236}">
                      <a16:creationId xmlns:a16="http://schemas.microsoft.com/office/drawing/2014/main" id="{B32C7734-C476-4A2B-8F11-9E7C7E83FA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057234" y="5581860"/>
                  <a:ext cx="1809037" cy="839916"/>
                </a:xfrm>
                <a:prstGeom prst="line">
                  <a:avLst/>
                </a:prstGeom>
                <a:ln w="25400">
                  <a:solidFill>
                    <a:schemeClr val="accent1">
                      <a:lumMod val="50000"/>
                      <a:alpha val="39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7" name="Gerader Verbinder 76">
                <a:extLst>
                  <a:ext uri="{FF2B5EF4-FFF2-40B4-BE49-F238E27FC236}">
                    <a16:creationId xmlns:a16="http://schemas.microsoft.com/office/drawing/2014/main" id="{14F61AA7-95A1-4B05-B30C-BDFAF67CC5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3494119" y="6491248"/>
                <a:ext cx="454056" cy="838609"/>
              </a:xfrm>
              <a:prstGeom prst="line">
                <a:avLst/>
              </a:prstGeom>
              <a:ln w="25400">
                <a:solidFill>
                  <a:schemeClr val="accent1">
                    <a:lumMod val="50000"/>
                    <a:alpha val="39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Gerader Verbinder 79">
                <a:extLst>
                  <a:ext uri="{FF2B5EF4-FFF2-40B4-BE49-F238E27FC236}">
                    <a16:creationId xmlns:a16="http://schemas.microsoft.com/office/drawing/2014/main" id="{D3BEA6B3-405C-4791-A2DF-560072A44C4F}"/>
                  </a:ext>
                </a:extLst>
              </p:cNvPr>
              <p:cNvCxnSpPr>
                <a:cxnSpLocks/>
                <a:endCxn id="50" idx="2"/>
              </p:cNvCxnSpPr>
              <p:nvPr/>
            </p:nvCxnSpPr>
            <p:spPr>
              <a:xfrm flipH="1" flipV="1">
                <a:off x="16025478" y="6690405"/>
                <a:ext cx="21044" cy="848724"/>
              </a:xfrm>
              <a:prstGeom prst="line">
                <a:avLst/>
              </a:prstGeom>
              <a:ln w="25400">
                <a:solidFill>
                  <a:schemeClr val="accent1">
                    <a:lumMod val="50000"/>
                    <a:alpha val="39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8" name="Rechteck 87">
              <a:extLst>
                <a:ext uri="{FF2B5EF4-FFF2-40B4-BE49-F238E27FC236}">
                  <a16:creationId xmlns:a16="http://schemas.microsoft.com/office/drawing/2014/main" id="{1F810BAE-DE6C-48C8-AA9F-152D4DB12450}"/>
                </a:ext>
              </a:extLst>
            </p:cNvPr>
            <p:cNvSpPr/>
            <p:nvPr/>
          </p:nvSpPr>
          <p:spPr>
            <a:xfrm>
              <a:off x="16214013" y="11859311"/>
              <a:ext cx="6412938" cy="491439"/>
            </a:xfrm>
            <a:prstGeom prst="rect">
              <a:avLst/>
            </a:prstGeom>
            <a:solidFill>
              <a:srgbClr val="6332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dirty="0" err="1">
                  <a:latin typeface="Nunito Sans" panose="00000500000000000000" pitchFamily="2" charset="0"/>
                </a:rPr>
                <a:t>Autonomous</a:t>
              </a:r>
              <a:r>
                <a:rPr lang="de-DE" sz="2400" dirty="0">
                  <a:latin typeface="Nunito Sans" panose="00000500000000000000" pitchFamily="2" charset="0"/>
                </a:rPr>
                <a:t> Global Industry Network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9D0A6ABF-BE7E-48BC-8E28-621E9507FB8A}"/>
              </a:ext>
            </a:extLst>
          </p:cNvPr>
          <p:cNvGrpSpPr/>
          <p:nvPr/>
        </p:nvGrpSpPr>
        <p:grpSpPr>
          <a:xfrm>
            <a:off x="1703242" y="4611987"/>
            <a:ext cx="9659788" cy="6060452"/>
            <a:chOff x="997160" y="3974633"/>
            <a:chExt cx="10459272" cy="6562040"/>
          </a:xfrm>
        </p:grpSpPr>
        <p:sp>
          <p:nvSpPr>
            <p:cNvPr id="89" name="Rechteck 88">
              <a:extLst>
                <a:ext uri="{FF2B5EF4-FFF2-40B4-BE49-F238E27FC236}">
                  <a16:creationId xmlns:a16="http://schemas.microsoft.com/office/drawing/2014/main" id="{356A4325-D155-46CA-B9EF-8124799199FD}"/>
                </a:ext>
              </a:extLst>
            </p:cNvPr>
            <p:cNvSpPr/>
            <p:nvPr/>
          </p:nvSpPr>
          <p:spPr>
            <a:xfrm>
              <a:off x="997160" y="3974633"/>
              <a:ext cx="5066263" cy="94394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b="1" dirty="0"/>
                <a:t>Project </a:t>
              </a:r>
              <a:r>
                <a:rPr lang="de-DE" sz="2400" b="1" dirty="0" err="1"/>
                <a:t>Alvarium</a:t>
              </a:r>
              <a:endParaRPr lang="de-DE" sz="2400" b="1" dirty="0"/>
            </a:p>
          </p:txBody>
        </p:sp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BF7EF79B-3DAB-46AE-918C-0E196C2650D2}"/>
                </a:ext>
              </a:extLst>
            </p:cNvPr>
            <p:cNvSpPr/>
            <p:nvPr/>
          </p:nvSpPr>
          <p:spPr>
            <a:xfrm>
              <a:off x="997160" y="5781946"/>
              <a:ext cx="5066263" cy="94394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b="1" dirty="0"/>
                <a:t>MAM</a:t>
              </a:r>
              <a:br>
                <a:rPr lang="de-DE" sz="2400" b="1" dirty="0"/>
              </a:br>
              <a:r>
                <a:rPr lang="de-DE" b="1" dirty="0"/>
                <a:t>(</a:t>
              </a:r>
              <a:r>
                <a:rPr lang="de-DE" b="1" dirty="0" err="1"/>
                <a:t>Masked</a:t>
              </a:r>
              <a:r>
                <a:rPr lang="de-DE" b="1" dirty="0"/>
                <a:t> </a:t>
              </a:r>
              <a:r>
                <a:rPr lang="de-DE" b="1" dirty="0" err="1"/>
                <a:t>Authenticated</a:t>
              </a:r>
              <a:r>
                <a:rPr lang="de-DE" b="1" dirty="0"/>
                <a:t> Messaging)</a:t>
              </a:r>
              <a:endParaRPr lang="de-DE" sz="2400" b="1" dirty="0"/>
            </a:p>
          </p:txBody>
        </p:sp>
        <p:sp>
          <p:nvSpPr>
            <p:cNvPr id="91" name="Rechteck 90">
              <a:extLst>
                <a:ext uri="{FF2B5EF4-FFF2-40B4-BE49-F238E27FC236}">
                  <a16:creationId xmlns:a16="http://schemas.microsoft.com/office/drawing/2014/main" id="{616600E1-E144-4CBD-8393-EE1B527CA909}"/>
                </a:ext>
              </a:extLst>
            </p:cNvPr>
            <p:cNvSpPr/>
            <p:nvPr/>
          </p:nvSpPr>
          <p:spPr>
            <a:xfrm>
              <a:off x="997160" y="7589259"/>
              <a:ext cx="5066263" cy="94394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b="1" dirty="0"/>
                <a:t>Industry Marketplace</a:t>
              </a:r>
            </a:p>
          </p:txBody>
        </p:sp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F10F46A1-6C74-46A2-B374-256702C88B2B}"/>
                </a:ext>
              </a:extLst>
            </p:cNvPr>
            <p:cNvSpPr/>
            <p:nvPr/>
          </p:nvSpPr>
          <p:spPr>
            <a:xfrm>
              <a:off x="997160" y="9396572"/>
              <a:ext cx="5066263" cy="94394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b="1" dirty="0" err="1"/>
                <a:t>Hyperledger</a:t>
              </a:r>
              <a:r>
                <a:rPr lang="de-DE" sz="2400" b="1" dirty="0"/>
                <a:t> Connector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528D5CCF-B9D0-4E65-A4E0-65DC468933C7}"/>
                </a:ext>
              </a:extLst>
            </p:cNvPr>
            <p:cNvSpPr txBox="1"/>
            <p:nvPr/>
          </p:nvSpPr>
          <p:spPr>
            <a:xfrm>
              <a:off x="3149292" y="4824924"/>
              <a:ext cx="762000" cy="1099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000" b="1" dirty="0">
                  <a:solidFill>
                    <a:schemeClr val="accent1">
                      <a:lumMod val="50000"/>
                    </a:schemeClr>
                  </a:solidFill>
                  <a:latin typeface="Nunito Sans" panose="00000500000000000000" pitchFamily="2" charset="0"/>
                </a:rPr>
                <a:t>+</a:t>
              </a:r>
              <a:endParaRPr lang="de-DE" sz="5400" b="1" dirty="0">
                <a:solidFill>
                  <a:schemeClr val="accent1">
                    <a:lumMod val="50000"/>
                  </a:schemeClr>
                </a:solidFill>
                <a:latin typeface="Nunito Sans" panose="00000500000000000000" pitchFamily="2" charset="0"/>
              </a:endParaRPr>
            </a:p>
          </p:txBody>
        </p:sp>
        <p:sp>
          <p:nvSpPr>
            <p:cNvPr id="96" name="Textfeld 95">
              <a:extLst>
                <a:ext uri="{FF2B5EF4-FFF2-40B4-BE49-F238E27FC236}">
                  <a16:creationId xmlns:a16="http://schemas.microsoft.com/office/drawing/2014/main" id="{2369EF7E-95BF-47F0-B49E-433F0CD78032}"/>
                </a:ext>
              </a:extLst>
            </p:cNvPr>
            <p:cNvSpPr txBox="1"/>
            <p:nvPr/>
          </p:nvSpPr>
          <p:spPr>
            <a:xfrm>
              <a:off x="3112567" y="6618103"/>
              <a:ext cx="762000" cy="1099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000" b="1" dirty="0">
                  <a:solidFill>
                    <a:schemeClr val="accent1">
                      <a:lumMod val="50000"/>
                    </a:schemeClr>
                  </a:solidFill>
                  <a:latin typeface="Nunito Sans" panose="00000500000000000000" pitchFamily="2" charset="0"/>
                </a:rPr>
                <a:t>+</a:t>
              </a:r>
              <a:endParaRPr lang="de-DE" sz="5400" b="1" dirty="0">
                <a:solidFill>
                  <a:schemeClr val="accent1">
                    <a:lumMod val="50000"/>
                  </a:schemeClr>
                </a:solidFill>
                <a:latin typeface="Nunito Sans" panose="00000500000000000000" pitchFamily="2" charset="0"/>
              </a:endParaRPr>
            </a:p>
          </p:txBody>
        </p:sp>
        <p:sp>
          <p:nvSpPr>
            <p:cNvPr id="98" name="Textfeld 97">
              <a:extLst>
                <a:ext uri="{FF2B5EF4-FFF2-40B4-BE49-F238E27FC236}">
                  <a16:creationId xmlns:a16="http://schemas.microsoft.com/office/drawing/2014/main" id="{D78E8BC8-D6D3-47B4-B90E-449A0C705DF2}"/>
                </a:ext>
              </a:extLst>
            </p:cNvPr>
            <p:cNvSpPr txBox="1"/>
            <p:nvPr/>
          </p:nvSpPr>
          <p:spPr>
            <a:xfrm>
              <a:off x="3112567" y="8420521"/>
              <a:ext cx="762000" cy="1099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000" b="1" dirty="0">
                  <a:solidFill>
                    <a:schemeClr val="accent1">
                      <a:lumMod val="50000"/>
                    </a:schemeClr>
                  </a:solidFill>
                  <a:latin typeface="Nunito Sans" panose="00000500000000000000" pitchFamily="2" charset="0"/>
                </a:rPr>
                <a:t>+</a:t>
              </a:r>
              <a:endParaRPr lang="de-DE" sz="5400" b="1" dirty="0">
                <a:solidFill>
                  <a:schemeClr val="accent1">
                    <a:lumMod val="50000"/>
                  </a:schemeClr>
                </a:solidFill>
                <a:latin typeface="Nunito Sans" panose="00000500000000000000" pitchFamily="2" charset="0"/>
              </a:endParaRPr>
            </a:p>
          </p:txBody>
        </p:sp>
        <p:pic>
          <p:nvPicPr>
            <p:cNvPr id="133" name="Picture 4">
              <a:extLst>
                <a:ext uri="{FF2B5EF4-FFF2-40B4-BE49-F238E27FC236}">
                  <a16:creationId xmlns:a16="http://schemas.microsoft.com/office/drawing/2014/main" id="{3732994C-2F66-45DF-A0CF-8E1D250C81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email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37838" t="29390" r="41588" b="30833"/>
            <a:stretch/>
          </p:blipFill>
          <p:spPr bwMode="auto">
            <a:xfrm>
              <a:off x="7713251" y="5206685"/>
              <a:ext cx="3743181" cy="3933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5" name="Textfeld 134">
              <a:extLst>
                <a:ext uri="{FF2B5EF4-FFF2-40B4-BE49-F238E27FC236}">
                  <a16:creationId xmlns:a16="http://schemas.microsoft.com/office/drawing/2014/main" id="{6DFEC836-DF8A-475E-8C1F-AE438C585125}"/>
                </a:ext>
              </a:extLst>
            </p:cNvPr>
            <p:cNvSpPr txBox="1"/>
            <p:nvPr/>
          </p:nvSpPr>
          <p:spPr>
            <a:xfrm>
              <a:off x="6551500" y="6453533"/>
              <a:ext cx="762000" cy="1299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200" b="1" dirty="0">
                  <a:solidFill>
                    <a:schemeClr val="accent1">
                      <a:lumMod val="50000"/>
                    </a:schemeClr>
                  </a:solidFill>
                  <a:latin typeface="Nunito Sans" panose="00000500000000000000" pitchFamily="2" charset="0"/>
                </a:rPr>
                <a:t>+</a:t>
              </a:r>
              <a:endParaRPr lang="de-DE" sz="6600" b="1" dirty="0">
                <a:solidFill>
                  <a:schemeClr val="accent1">
                    <a:lumMod val="50000"/>
                  </a:schemeClr>
                </a:solidFill>
                <a:latin typeface="Nunito Sans" panose="00000500000000000000" pitchFamily="2" charset="0"/>
              </a:endParaRPr>
            </a:p>
          </p:txBody>
        </p:sp>
        <p:pic>
          <p:nvPicPr>
            <p:cNvPr id="136" name="Google Shape;243;p30" descr="Shape 411">
              <a:extLst>
                <a:ext uri="{FF2B5EF4-FFF2-40B4-BE49-F238E27FC236}">
                  <a16:creationId xmlns:a16="http://schemas.microsoft.com/office/drawing/2014/main" id="{2462CAC5-C95A-435E-BDFB-48E65C18411D}"/>
                </a:ext>
              </a:extLst>
            </p:cNvPr>
            <p:cNvPicPr preferRelativeResize="0"/>
            <p:nvPr/>
          </p:nvPicPr>
          <p:blipFill rotWithShape="1">
            <a:blip r:embed="rId9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48758" y="9022269"/>
              <a:ext cx="1672166" cy="15144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8" name="Textfeld 137">
            <a:extLst>
              <a:ext uri="{FF2B5EF4-FFF2-40B4-BE49-F238E27FC236}">
                <a16:creationId xmlns:a16="http://schemas.microsoft.com/office/drawing/2014/main" id="{7CD40F36-0B33-41CC-B95A-ACA2808DF2F5}"/>
              </a:ext>
            </a:extLst>
          </p:cNvPr>
          <p:cNvSpPr txBox="1"/>
          <p:nvPr/>
        </p:nvSpPr>
        <p:spPr>
          <a:xfrm>
            <a:off x="11514858" y="6942011"/>
            <a:ext cx="703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b="1" dirty="0">
                <a:solidFill>
                  <a:schemeClr val="accent1">
                    <a:lumMod val="50000"/>
                  </a:schemeClr>
                </a:solidFill>
                <a:latin typeface="Nunito Sans" panose="00000500000000000000" pitchFamily="2" charset="0"/>
              </a:rPr>
              <a:t>=</a:t>
            </a:r>
            <a:endParaRPr lang="de-DE" sz="6600" b="1" dirty="0">
              <a:solidFill>
                <a:schemeClr val="accent1">
                  <a:lumMod val="50000"/>
                </a:schemeClr>
              </a:solidFill>
              <a:latin typeface="Nunito Sa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406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dirty="0">
                <a:solidFill>
                  <a:schemeClr val="lt1"/>
                </a:solidFill>
                <a:latin typeface="Nunito Sans" panose="00000500000000000000" pitchFamily="2" charset="0"/>
              </a:rPr>
              <a:t>Machine economy</a:t>
            </a:r>
            <a:endParaRPr sz="6400" dirty="0">
              <a:solidFill>
                <a:schemeClr val="lt1"/>
              </a:solidFill>
              <a:latin typeface="Nunito Sans" panose="00000500000000000000" pitchFamily="2" charset="0"/>
            </a:endParaRPr>
          </a:p>
        </p:txBody>
      </p:sp>
      <p:grpSp>
        <p:nvGrpSpPr>
          <p:cNvPr id="147" name="Gruppieren 146">
            <a:extLst>
              <a:ext uri="{FF2B5EF4-FFF2-40B4-BE49-F238E27FC236}">
                <a16:creationId xmlns:a16="http://schemas.microsoft.com/office/drawing/2014/main" id="{F73D4F88-030C-4013-A2DB-EDF858FEB21E}"/>
              </a:ext>
            </a:extLst>
          </p:cNvPr>
          <p:cNvGrpSpPr/>
          <p:nvPr/>
        </p:nvGrpSpPr>
        <p:grpSpPr>
          <a:xfrm>
            <a:off x="3421380" y="3140974"/>
            <a:ext cx="17541240" cy="5643540"/>
            <a:chOff x="1648968" y="2926852"/>
            <a:chExt cx="21086064" cy="6784016"/>
          </a:xfrm>
        </p:grpSpPr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3EA10812-F969-48AF-9FFB-7C00BEDA09EE}"/>
                </a:ext>
              </a:extLst>
            </p:cNvPr>
            <p:cNvSpPr/>
            <p:nvPr/>
          </p:nvSpPr>
          <p:spPr>
            <a:xfrm>
              <a:off x="1648968" y="2926852"/>
              <a:ext cx="21086064" cy="3023290"/>
            </a:xfrm>
            <a:prstGeom prst="rect">
              <a:avLst/>
            </a:prstGeom>
            <a:gradFill>
              <a:gsLst>
                <a:gs pos="26540">
                  <a:srgbClr val="F9FAFE"/>
                </a:gs>
                <a:gs pos="0">
                  <a:srgbClr val="F9FAFE"/>
                </a:gs>
                <a:gs pos="77000">
                  <a:srgbClr val="F1F4FB"/>
                </a:gs>
              </a:gsLst>
              <a:lin ang="5400000" scaled="1"/>
            </a:gradFill>
            <a:ln>
              <a:solidFill>
                <a:srgbClr val="F1F4FB"/>
              </a:solidFill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3BDA66EB-339C-4F50-A700-1477615A75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204695" y="3661880"/>
              <a:ext cx="1629936" cy="151019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EBF4994B-1F06-4CD1-BD7A-305375889D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486998" y="3661880"/>
              <a:ext cx="1702442" cy="154509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A4514744-F6C3-4DB2-B4FA-2C8462F9F9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61631" y="3661880"/>
              <a:ext cx="1629936" cy="154509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FECE6E51-39E4-4D6F-BF70-953D09B9F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48310" y="7568335"/>
              <a:ext cx="2613188" cy="2142533"/>
            </a:xfrm>
            <a:prstGeom prst="rect">
              <a:avLst/>
            </a:prstGeom>
          </p:spPr>
        </p:pic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3911FEDB-BE91-4F60-BB57-41C1B11B88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29339" y="3647593"/>
              <a:ext cx="1763486" cy="150352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05DC6A9F-4D49-443A-A696-65A2D26CDB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72403" y="3647593"/>
              <a:ext cx="1763486" cy="150352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8A91E504-9E4C-4BC5-B51E-983524C1F7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15466" y="3647592"/>
              <a:ext cx="1763486" cy="1503529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62872AB2-3755-4D3E-859E-15F633F390CF}"/>
                </a:ext>
              </a:extLst>
            </p:cNvPr>
            <p:cNvCxnSpPr>
              <a:cxnSpLocks/>
              <a:endCxn id="47" idx="2"/>
            </p:cNvCxnSpPr>
            <p:nvPr/>
          </p:nvCxnSpPr>
          <p:spPr>
            <a:xfrm flipH="1" flipV="1">
              <a:off x="10354146" y="5151121"/>
              <a:ext cx="1464534" cy="2619106"/>
            </a:xfrm>
            <a:prstGeom prst="straightConnector1">
              <a:avLst/>
            </a:prstGeom>
            <a:ln w="31750" cap="rnd" cmpd="sng">
              <a:solidFill>
                <a:schemeClr val="accent2">
                  <a:lumMod val="50000"/>
                </a:schemeClr>
              </a:solidFill>
              <a:prstDash val="lgDash"/>
              <a:tailEnd type="triangle" w="lg" len="med"/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35DC2FA1-727F-4303-835A-059181898A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45267" y="5206971"/>
              <a:ext cx="1464533" cy="2563256"/>
            </a:xfrm>
            <a:prstGeom prst="straightConnector1">
              <a:avLst/>
            </a:prstGeom>
            <a:ln w="31750" cap="rnd" cmpd="sng">
              <a:solidFill>
                <a:schemeClr val="accent2">
                  <a:lumMod val="50000"/>
                </a:schemeClr>
              </a:solidFill>
              <a:prstDash val="lgDash"/>
              <a:tailEnd type="triangle" w="lg" len="med"/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3" name="Gruppieren 142">
              <a:extLst>
                <a:ext uri="{FF2B5EF4-FFF2-40B4-BE49-F238E27FC236}">
                  <a16:creationId xmlns:a16="http://schemas.microsoft.com/office/drawing/2014/main" id="{D4A7FACA-B5C7-4A14-8EF1-162B025340A1}"/>
                </a:ext>
              </a:extLst>
            </p:cNvPr>
            <p:cNvGrpSpPr/>
            <p:nvPr/>
          </p:nvGrpSpPr>
          <p:grpSpPr>
            <a:xfrm>
              <a:off x="3884981" y="4933949"/>
              <a:ext cx="7201433" cy="3733082"/>
              <a:chOff x="3884981" y="4933949"/>
              <a:chExt cx="7201433" cy="3733082"/>
            </a:xfrm>
          </p:grpSpPr>
          <p:cxnSp>
            <p:nvCxnSpPr>
              <p:cNvPr id="24" name="Gerade Verbindung mit Pfeil 23">
                <a:extLst>
                  <a:ext uri="{FF2B5EF4-FFF2-40B4-BE49-F238E27FC236}">
                    <a16:creationId xmlns:a16="http://schemas.microsoft.com/office/drawing/2014/main" id="{238B1E0C-DCA7-442B-80CB-F5A188FEF6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92825" y="4933949"/>
                <a:ext cx="7193589" cy="3560795"/>
              </a:xfrm>
              <a:prstGeom prst="straightConnector1">
                <a:avLst/>
              </a:prstGeom>
              <a:ln w="31750" cap="rnd" cmpd="sng">
                <a:solidFill>
                  <a:schemeClr val="accent2">
                    <a:lumMod val="50000"/>
                  </a:schemeClr>
                </a:solidFill>
                <a:prstDash val="lgDash"/>
                <a:tailEnd type="triangle" w="lg" len="med"/>
              </a:ln>
              <a:effectLst>
                <a:softEdge rad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Gerade Verbindung mit Pfeil 132">
                <a:extLst>
                  <a:ext uri="{FF2B5EF4-FFF2-40B4-BE49-F238E27FC236}">
                    <a16:creationId xmlns:a16="http://schemas.microsoft.com/office/drawing/2014/main" id="{9BE5CCF5-78D8-4DEA-89A0-E97D8E3AEC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84981" y="5106236"/>
                <a:ext cx="7193589" cy="3560795"/>
              </a:xfrm>
              <a:prstGeom prst="straightConnector1">
                <a:avLst/>
              </a:prstGeom>
              <a:ln w="31750" cap="rnd" cmpd="sng">
                <a:solidFill>
                  <a:schemeClr val="accent2">
                    <a:lumMod val="50000"/>
                  </a:schemeClr>
                </a:solidFill>
                <a:prstDash val="lgDash"/>
                <a:headEnd type="triangle" w="lg" len="med"/>
                <a:tailEnd type="none" w="lg" len="med"/>
              </a:ln>
              <a:effectLst>
                <a:softEdge rad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Gruppieren 139">
              <a:extLst>
                <a:ext uri="{FF2B5EF4-FFF2-40B4-BE49-F238E27FC236}">
                  <a16:creationId xmlns:a16="http://schemas.microsoft.com/office/drawing/2014/main" id="{17FEADF8-8EB3-4B2F-947E-A666AA3D74CF}"/>
                </a:ext>
              </a:extLst>
            </p:cNvPr>
            <p:cNvGrpSpPr/>
            <p:nvPr/>
          </p:nvGrpSpPr>
          <p:grpSpPr>
            <a:xfrm>
              <a:off x="7162800" y="5151121"/>
              <a:ext cx="4127886" cy="3074905"/>
              <a:chOff x="7162800" y="5151121"/>
              <a:chExt cx="4127886" cy="3074905"/>
            </a:xfrm>
          </p:grpSpPr>
          <p:cxnSp>
            <p:nvCxnSpPr>
              <p:cNvPr id="27" name="Gerade Verbindung mit Pfeil 26">
                <a:extLst>
                  <a:ext uri="{FF2B5EF4-FFF2-40B4-BE49-F238E27FC236}">
                    <a16:creationId xmlns:a16="http://schemas.microsoft.com/office/drawing/2014/main" id="{921C79F0-93C9-43AF-B10B-CA30739E5C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239000" y="5151121"/>
                <a:ext cx="4051686" cy="2941555"/>
              </a:xfrm>
              <a:prstGeom prst="straightConnector1">
                <a:avLst/>
              </a:prstGeom>
              <a:ln w="31750" cap="rnd" cmpd="sng">
                <a:solidFill>
                  <a:schemeClr val="accent2">
                    <a:lumMod val="50000"/>
                  </a:schemeClr>
                </a:solidFill>
                <a:prstDash val="lgDash"/>
                <a:tailEnd type="triangle" w="lg" len="med"/>
              </a:ln>
              <a:effectLst>
                <a:softEdge rad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Gerade Verbindung mit Pfeil 135">
                <a:extLst>
                  <a:ext uri="{FF2B5EF4-FFF2-40B4-BE49-F238E27FC236}">
                    <a16:creationId xmlns:a16="http://schemas.microsoft.com/office/drawing/2014/main" id="{CFEF8EEA-6C0F-4DF7-9DDB-59C21F6E9B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62800" y="5284471"/>
                <a:ext cx="4051686" cy="2941555"/>
              </a:xfrm>
              <a:prstGeom prst="straightConnector1">
                <a:avLst/>
              </a:prstGeom>
              <a:ln w="31750" cap="rnd" cmpd="sng">
                <a:solidFill>
                  <a:schemeClr val="accent2">
                    <a:lumMod val="50000"/>
                  </a:schemeClr>
                </a:solidFill>
                <a:prstDash val="lgDash"/>
                <a:headEnd type="triangle" w="lg" len="med"/>
                <a:tailEnd type="none" w="lg" len="med"/>
              </a:ln>
              <a:effectLst>
                <a:softEdge rad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7" name="Gerade Verbindung mit Pfeil 136">
              <a:extLst>
                <a:ext uri="{FF2B5EF4-FFF2-40B4-BE49-F238E27FC236}">
                  <a16:creationId xmlns:a16="http://schemas.microsoft.com/office/drawing/2014/main" id="{DB140F68-695E-4481-9032-93ADFC5360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468446" y="5093971"/>
              <a:ext cx="1464534" cy="2619106"/>
            </a:xfrm>
            <a:prstGeom prst="straightConnector1">
              <a:avLst/>
            </a:prstGeom>
            <a:ln w="31750" cap="rnd" cmpd="sng">
              <a:solidFill>
                <a:schemeClr val="accent2">
                  <a:lumMod val="50000"/>
                </a:schemeClr>
              </a:solidFill>
              <a:prstDash val="lgDash"/>
              <a:headEnd type="triangle" w="lg" len="med"/>
              <a:tailEnd type="none" w="lg" len="med"/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 Verbindung mit Pfeil 137">
              <a:extLst>
                <a:ext uri="{FF2B5EF4-FFF2-40B4-BE49-F238E27FC236}">
                  <a16:creationId xmlns:a16="http://schemas.microsoft.com/office/drawing/2014/main" id="{B278C756-E2A2-491D-A884-1776727A0F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30967" y="5130771"/>
              <a:ext cx="1464533" cy="2563256"/>
            </a:xfrm>
            <a:prstGeom prst="straightConnector1">
              <a:avLst/>
            </a:prstGeom>
            <a:ln w="31750" cap="rnd" cmpd="sng">
              <a:solidFill>
                <a:schemeClr val="accent2">
                  <a:lumMod val="50000"/>
                </a:schemeClr>
              </a:solidFill>
              <a:prstDash val="lgDash"/>
              <a:headEnd type="triangle" w="lg" len="med"/>
              <a:tailEnd type="none" w="lg" len="med"/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4" name="Gruppieren 143">
              <a:extLst>
                <a:ext uri="{FF2B5EF4-FFF2-40B4-BE49-F238E27FC236}">
                  <a16:creationId xmlns:a16="http://schemas.microsoft.com/office/drawing/2014/main" id="{E58F5C51-1230-48B6-A872-3C1767C44966}"/>
                </a:ext>
              </a:extLst>
            </p:cNvPr>
            <p:cNvGrpSpPr/>
            <p:nvPr/>
          </p:nvGrpSpPr>
          <p:grpSpPr>
            <a:xfrm flipH="1">
              <a:off x="13180725" y="5166698"/>
              <a:ext cx="4127886" cy="3074905"/>
              <a:chOff x="7162800" y="5151121"/>
              <a:chExt cx="4127886" cy="3074905"/>
            </a:xfrm>
          </p:grpSpPr>
          <p:cxnSp>
            <p:nvCxnSpPr>
              <p:cNvPr id="145" name="Gerade Verbindung mit Pfeil 144">
                <a:extLst>
                  <a:ext uri="{FF2B5EF4-FFF2-40B4-BE49-F238E27FC236}">
                    <a16:creationId xmlns:a16="http://schemas.microsoft.com/office/drawing/2014/main" id="{CA5C7AFF-8A57-4335-934D-2BF86D8A59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239000" y="5151121"/>
                <a:ext cx="4051686" cy="2941555"/>
              </a:xfrm>
              <a:prstGeom prst="straightConnector1">
                <a:avLst/>
              </a:prstGeom>
              <a:ln w="31750" cap="rnd" cmpd="sng">
                <a:solidFill>
                  <a:schemeClr val="accent2">
                    <a:lumMod val="50000"/>
                  </a:schemeClr>
                </a:solidFill>
                <a:prstDash val="lgDash"/>
                <a:tailEnd type="triangle" w="lg" len="med"/>
              </a:ln>
              <a:effectLst>
                <a:softEdge rad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Gerade Verbindung mit Pfeil 145">
                <a:extLst>
                  <a:ext uri="{FF2B5EF4-FFF2-40B4-BE49-F238E27FC236}">
                    <a16:creationId xmlns:a16="http://schemas.microsoft.com/office/drawing/2014/main" id="{F4EA8DD6-DEC6-4BCE-A8FE-ABE1130370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62800" y="5284471"/>
                <a:ext cx="4051686" cy="2941555"/>
              </a:xfrm>
              <a:prstGeom prst="straightConnector1">
                <a:avLst/>
              </a:prstGeom>
              <a:ln w="31750" cap="rnd" cmpd="sng">
                <a:solidFill>
                  <a:schemeClr val="accent2">
                    <a:lumMod val="50000"/>
                  </a:schemeClr>
                </a:solidFill>
                <a:prstDash val="lgDash"/>
                <a:headEnd type="triangle" w="lg" len="med"/>
                <a:tailEnd type="none" w="lg" len="med"/>
              </a:ln>
              <a:effectLst>
                <a:softEdge rad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" name="Gruppieren 150">
              <a:extLst>
                <a:ext uri="{FF2B5EF4-FFF2-40B4-BE49-F238E27FC236}">
                  <a16:creationId xmlns:a16="http://schemas.microsoft.com/office/drawing/2014/main" id="{D89857A0-7AB3-4B79-B856-CF2EF5761F3E}"/>
                </a:ext>
              </a:extLst>
            </p:cNvPr>
            <p:cNvGrpSpPr/>
            <p:nvPr/>
          </p:nvGrpSpPr>
          <p:grpSpPr>
            <a:xfrm flipH="1">
              <a:off x="13235267" y="4936494"/>
              <a:ext cx="7201433" cy="3733082"/>
              <a:chOff x="3884981" y="4933949"/>
              <a:chExt cx="7201433" cy="3733082"/>
            </a:xfrm>
          </p:grpSpPr>
          <p:cxnSp>
            <p:nvCxnSpPr>
              <p:cNvPr id="152" name="Gerade Verbindung mit Pfeil 151">
                <a:extLst>
                  <a:ext uri="{FF2B5EF4-FFF2-40B4-BE49-F238E27FC236}">
                    <a16:creationId xmlns:a16="http://schemas.microsoft.com/office/drawing/2014/main" id="{60C446D7-A5B5-43DC-86A5-149DB2EA16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92825" y="4933949"/>
                <a:ext cx="7193589" cy="3560795"/>
              </a:xfrm>
              <a:prstGeom prst="straightConnector1">
                <a:avLst/>
              </a:prstGeom>
              <a:ln w="31750" cap="rnd" cmpd="sng">
                <a:solidFill>
                  <a:schemeClr val="accent2">
                    <a:lumMod val="50000"/>
                  </a:schemeClr>
                </a:solidFill>
                <a:prstDash val="lgDash"/>
                <a:tailEnd type="triangle" w="lg" len="med"/>
              </a:ln>
              <a:effectLst>
                <a:softEdge rad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 Verbindung mit Pfeil 152">
                <a:extLst>
                  <a:ext uri="{FF2B5EF4-FFF2-40B4-BE49-F238E27FC236}">
                    <a16:creationId xmlns:a16="http://schemas.microsoft.com/office/drawing/2014/main" id="{2299DC23-ED5E-4443-892D-BC7B78C3A7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84981" y="5106236"/>
                <a:ext cx="7193589" cy="3560795"/>
              </a:xfrm>
              <a:prstGeom prst="straightConnector1">
                <a:avLst/>
              </a:prstGeom>
              <a:ln w="31750" cap="rnd" cmpd="sng">
                <a:solidFill>
                  <a:schemeClr val="accent2">
                    <a:lumMod val="50000"/>
                  </a:schemeClr>
                </a:solidFill>
                <a:prstDash val="lgDash"/>
                <a:headEnd type="triangle" w="lg" len="med"/>
                <a:tailEnd type="none" w="lg" len="med"/>
              </a:ln>
              <a:effectLst>
                <a:softEdge rad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Google Shape;609;p70">
            <a:extLst>
              <a:ext uri="{FF2B5EF4-FFF2-40B4-BE49-F238E27FC236}">
                <a16:creationId xmlns:a16="http://schemas.microsoft.com/office/drawing/2014/main" id="{37C1659B-F71B-435C-99B8-22641FF7B4CF}"/>
              </a:ext>
            </a:extLst>
          </p:cNvPr>
          <p:cNvSpPr txBox="1">
            <a:spLocks/>
          </p:cNvSpPr>
          <p:nvPr/>
        </p:nvSpPr>
        <p:spPr>
          <a:xfrm>
            <a:off x="1387296" y="6794116"/>
            <a:ext cx="21853704" cy="5778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>
              <a:buFont typeface="Helvetica Neue"/>
              <a:buNone/>
            </a:pPr>
            <a:r>
              <a:rPr lang="en-US" sz="3200" b="1" u="sng" dirty="0">
                <a:latin typeface="Nunito Sans" panose="00000500000000000000" pitchFamily="2" charset="0"/>
              </a:rPr>
              <a:t> Industry 4.0 leads to global machine economy</a:t>
            </a:r>
          </a:p>
          <a:p>
            <a:pPr marL="571500" indent="-571500"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Nunito Sans" panose="00000500000000000000" pitchFamily="2" charset="0"/>
              </a:rPr>
              <a:t>Machines are providers and consumers of services and goods/products</a:t>
            </a:r>
          </a:p>
          <a:p>
            <a:pPr marL="571500" indent="-571500"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Nunito Sans" panose="00000500000000000000" pitchFamily="2" charset="0"/>
              </a:rPr>
              <a:t>Lifecycle of goods and </a:t>
            </a:r>
            <a:r>
              <a:rPr lang="en-US" sz="2800" b="1" dirty="0">
                <a:latin typeface="Nunito Sans" panose="00000500000000000000" pitchFamily="2" charset="0"/>
              </a:rPr>
              <a:t>services as well as payments </a:t>
            </a:r>
            <a:r>
              <a:rPr lang="en-US" sz="2800" dirty="0">
                <a:latin typeface="Nunito Sans" panose="00000500000000000000" pitchFamily="2" charset="0"/>
              </a:rPr>
              <a:t>will be executed, recorded and traced on the distributed ledger (</a:t>
            </a:r>
            <a:r>
              <a:rPr lang="en-US" sz="2800" i="1" dirty="0">
                <a:latin typeface="Nunito Sans" panose="00000500000000000000" pitchFamily="2" charset="0"/>
              </a:rPr>
              <a:t>here Tangle</a:t>
            </a:r>
            <a:r>
              <a:rPr lang="en-US" sz="2800" dirty="0">
                <a:latin typeface="Nunito Sans" panose="00000500000000000000" pitchFamily="2" charset="0"/>
              </a:rPr>
              <a:t>) </a:t>
            </a:r>
          </a:p>
          <a:p>
            <a:pPr marL="571500" indent="-571500">
              <a:buSzPct val="100000"/>
              <a:buFont typeface="Arial" panose="020B0604020202020204" pitchFamily="34" charset="0"/>
              <a:buChar char="•"/>
            </a:pPr>
            <a:r>
              <a:rPr lang="en-US" sz="2800" b="1" dirty="0">
                <a:latin typeface="Nunito Sans" panose="00000500000000000000" pitchFamily="2" charset="0"/>
              </a:rPr>
              <a:t>Machines are autonomous market participants </a:t>
            </a:r>
            <a:r>
              <a:rPr lang="en-US" sz="2800" dirty="0">
                <a:latin typeface="Nunito Sans" panose="00000500000000000000" pitchFamily="2" charset="0"/>
              </a:rPr>
              <a:t>and e.g. choose their suppliers depending on current market prices, availability, quality, time for delivery etc.</a:t>
            </a:r>
          </a:p>
        </p:txBody>
      </p:sp>
    </p:spTree>
    <p:extLst>
      <p:ext uri="{BB962C8B-B14F-4D97-AF65-F5344CB8AC3E}">
        <p14:creationId xmlns:p14="http://schemas.microsoft.com/office/powerpoint/2010/main" val="2389811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4235E31-C28F-49F0-96C6-91307598B4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45745" y="5874736"/>
            <a:ext cx="10223501" cy="7036592"/>
          </a:xfrm>
        </p:spPr>
        <p:txBody>
          <a:bodyPr/>
          <a:lstStyle/>
          <a:p>
            <a:r>
              <a:rPr lang="de-DE" dirty="0"/>
              <a:t>…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impact</a:t>
            </a:r>
            <a:r>
              <a:rPr lang="de-DE" dirty="0"/>
              <a:t> on </a:t>
            </a:r>
            <a:r>
              <a:rPr lang="de-DE" dirty="0" err="1"/>
              <a:t>banking</a:t>
            </a:r>
            <a:r>
              <a:rPr lang="de-DE" dirty="0"/>
              <a:t> </a:t>
            </a:r>
            <a:r>
              <a:rPr lang="de-DE" dirty="0" err="1"/>
              <a:t>industry</a:t>
            </a:r>
            <a:r>
              <a:rPr lang="de-DE" dirty="0"/>
              <a:t>?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sz="2800" i="1" u="sng" dirty="0"/>
              <a:t>Note: </a:t>
            </a:r>
            <a:r>
              <a:rPr lang="de-DE" sz="2800" i="1" dirty="0"/>
              <a:t>The IOTA </a:t>
            </a:r>
            <a:r>
              <a:rPr lang="de-DE" sz="2800" i="1" dirty="0" err="1"/>
              <a:t>Foundation</a:t>
            </a:r>
            <a:r>
              <a:rPr lang="de-DE" sz="2800" i="1" dirty="0"/>
              <a:t> </a:t>
            </a:r>
            <a:r>
              <a:rPr lang="de-DE" sz="2800" i="1" dirty="0" err="1"/>
              <a:t>is</a:t>
            </a:r>
            <a:r>
              <a:rPr lang="de-DE" sz="2800" i="1" dirty="0"/>
              <a:t> </a:t>
            </a:r>
            <a:r>
              <a:rPr lang="de-DE" sz="2800" i="1" dirty="0" err="1"/>
              <a:t>currently</a:t>
            </a:r>
            <a:r>
              <a:rPr lang="de-DE" sz="2800" i="1" dirty="0"/>
              <a:t> in </a:t>
            </a:r>
            <a:r>
              <a:rPr lang="de-DE" sz="2800" i="1" dirty="0" err="1"/>
              <a:t>contact</a:t>
            </a:r>
            <a:r>
              <a:rPr lang="de-DE" sz="2800" i="1" dirty="0"/>
              <a:t> </a:t>
            </a:r>
            <a:r>
              <a:rPr lang="de-DE" sz="2800" i="1" dirty="0" err="1"/>
              <a:t>with</a:t>
            </a:r>
            <a:r>
              <a:rPr lang="de-DE" sz="2800" i="1" dirty="0"/>
              <a:t> </a:t>
            </a:r>
            <a:r>
              <a:rPr lang="de-DE" sz="2800" i="1" dirty="0" err="1"/>
              <a:t>several</a:t>
            </a:r>
            <a:r>
              <a:rPr lang="de-DE" sz="2800" i="1" dirty="0"/>
              <a:t> large </a:t>
            </a:r>
            <a:r>
              <a:rPr lang="de-DE" sz="2800" i="1" dirty="0" err="1"/>
              <a:t>financial</a:t>
            </a:r>
            <a:r>
              <a:rPr lang="de-DE" sz="2800" i="1" dirty="0"/>
              <a:t> </a:t>
            </a:r>
            <a:r>
              <a:rPr lang="de-DE" sz="2800" i="1" dirty="0" err="1"/>
              <a:t>institutions</a:t>
            </a:r>
            <a:r>
              <a:rPr lang="de-DE" sz="2800" i="1" dirty="0"/>
              <a:t> (</a:t>
            </a:r>
            <a:r>
              <a:rPr lang="de-DE" sz="2800" i="1" dirty="0" err="1"/>
              <a:t>mainly</a:t>
            </a:r>
            <a:r>
              <a:rPr lang="de-DE" sz="2800" i="1" dirty="0"/>
              <a:t> in </a:t>
            </a:r>
            <a:r>
              <a:rPr lang="de-DE" sz="2800" i="1" dirty="0" err="1"/>
              <a:t>germany</a:t>
            </a:r>
            <a:r>
              <a:rPr lang="de-DE" sz="2800" i="1" dirty="0"/>
              <a:t>) </a:t>
            </a:r>
            <a:r>
              <a:rPr lang="de-DE" sz="2800" i="1" dirty="0" err="1"/>
              <a:t>to</a:t>
            </a:r>
            <a:r>
              <a:rPr lang="de-DE" sz="2800" i="1" dirty="0"/>
              <a:t> </a:t>
            </a:r>
            <a:br>
              <a:rPr lang="de-DE" sz="2800" i="1" dirty="0"/>
            </a:br>
            <a:r>
              <a:rPr lang="de-DE" sz="2800" i="1" dirty="0" err="1"/>
              <a:t>co-create</a:t>
            </a:r>
            <a:r>
              <a:rPr lang="de-DE" sz="2800" i="1" dirty="0"/>
              <a:t> </a:t>
            </a:r>
            <a:r>
              <a:rPr lang="de-DE" sz="2800" i="1" dirty="0" err="1"/>
              <a:t>interfaces</a:t>
            </a:r>
            <a:r>
              <a:rPr lang="de-DE" sz="2800" i="1" dirty="0"/>
              <a:t> </a:t>
            </a:r>
            <a:r>
              <a:rPr lang="de-DE" sz="2800" i="1" dirty="0" err="1"/>
              <a:t>to</a:t>
            </a:r>
            <a:r>
              <a:rPr lang="de-DE" sz="2800" i="1" dirty="0"/>
              <a:t> </a:t>
            </a:r>
            <a:r>
              <a:rPr lang="de-DE" sz="2800" i="1" dirty="0" err="1"/>
              <a:t>the</a:t>
            </a:r>
            <a:r>
              <a:rPr lang="de-DE" sz="2800" i="1" dirty="0"/>
              <a:t> „IOTA </a:t>
            </a:r>
            <a:r>
              <a:rPr lang="de-DE" sz="2800" i="1" dirty="0" err="1"/>
              <a:t>Tangle</a:t>
            </a:r>
            <a:r>
              <a:rPr lang="de-DE" sz="2800" i="1" dirty="0"/>
              <a:t> Network“ </a:t>
            </a:r>
            <a:r>
              <a:rPr lang="de-DE" sz="2800" i="1" dirty="0" err="1"/>
              <a:t>as</a:t>
            </a:r>
            <a:r>
              <a:rPr lang="de-DE" sz="2800" i="1" dirty="0"/>
              <a:t> </a:t>
            </a:r>
            <a:r>
              <a:rPr lang="de-DE" sz="2800" i="1" dirty="0" err="1"/>
              <a:t>well</a:t>
            </a:r>
            <a:r>
              <a:rPr lang="de-DE" sz="2800" i="1" dirty="0"/>
              <a:t> </a:t>
            </a:r>
            <a:r>
              <a:rPr lang="de-DE" sz="2800" i="1" dirty="0" err="1"/>
              <a:t>as</a:t>
            </a:r>
            <a:r>
              <a:rPr lang="de-DE" sz="2800" i="1" dirty="0"/>
              <a:t> </a:t>
            </a:r>
            <a:r>
              <a:rPr lang="de-DE" sz="2800" i="1" dirty="0" err="1"/>
              <a:t>develop</a:t>
            </a:r>
            <a:r>
              <a:rPr lang="de-DE" sz="2800" i="1" dirty="0"/>
              <a:t> </a:t>
            </a:r>
            <a:r>
              <a:rPr lang="de-DE" sz="2800" i="1" dirty="0" err="1"/>
              <a:t>business</a:t>
            </a:r>
            <a:r>
              <a:rPr lang="de-DE" sz="2800" i="1" dirty="0"/>
              <a:t> </a:t>
            </a:r>
            <a:r>
              <a:rPr lang="de-DE" sz="2800" i="1" dirty="0" err="1"/>
              <a:t>models</a:t>
            </a:r>
            <a:r>
              <a:rPr lang="de-DE" sz="2800" i="1" dirty="0"/>
              <a:t> and </a:t>
            </a:r>
            <a:r>
              <a:rPr lang="de-DE" sz="2800" i="1" dirty="0" err="1"/>
              <a:t>use</a:t>
            </a:r>
            <a:r>
              <a:rPr lang="de-DE" sz="2800" i="1" dirty="0"/>
              <a:t> </a:t>
            </a:r>
            <a:r>
              <a:rPr lang="de-DE" sz="2800" i="1" dirty="0" err="1"/>
              <a:t>cases</a:t>
            </a:r>
            <a:r>
              <a:rPr lang="de-DE" sz="2800" i="1" dirty="0"/>
              <a:t> </a:t>
            </a:r>
            <a:r>
              <a:rPr lang="de-DE" sz="2800" i="1" dirty="0" err="1"/>
              <a:t>for</a:t>
            </a:r>
            <a:r>
              <a:rPr lang="de-DE" sz="2800" i="1" dirty="0"/>
              <a:t> </a:t>
            </a:r>
            <a:r>
              <a:rPr lang="de-DE" sz="2800" i="1" dirty="0" err="1"/>
              <a:t>the</a:t>
            </a:r>
            <a:r>
              <a:rPr lang="de-DE" sz="2800" i="1"/>
              <a:t> financial</a:t>
            </a:r>
            <a:r>
              <a:rPr lang="de-DE" sz="2800" i="1" dirty="0"/>
              <a:t> </a:t>
            </a:r>
            <a:r>
              <a:rPr lang="de-DE" sz="2800" i="1" dirty="0" err="1"/>
              <a:t>industry</a:t>
            </a:r>
            <a:r>
              <a:rPr lang="de-DE" sz="2800" i="1" dirty="0"/>
              <a:t>.</a:t>
            </a:r>
            <a:endParaRPr lang="de-DE" i="1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D59F5F0-C4D5-4A5A-9A0A-D49EFBCA9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machines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an own </a:t>
            </a:r>
            <a:r>
              <a:rPr lang="de-DE" dirty="0" err="1"/>
              <a:t>economy</a:t>
            </a:r>
            <a:r>
              <a:rPr lang="de-DE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3729171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75"/>
          <p:cNvSpPr txBox="1">
            <a:spLocks noGrp="1"/>
          </p:cNvSpPr>
          <p:nvPr>
            <p:ph type="title" idx="2"/>
          </p:nvPr>
        </p:nvSpPr>
        <p:spPr>
          <a:xfrm>
            <a:off x="4463100" y="5066800"/>
            <a:ext cx="15457800" cy="17046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75"/>
          <p:cNvSpPr txBox="1">
            <a:spLocks noGrp="1"/>
          </p:cNvSpPr>
          <p:nvPr>
            <p:ph type="subTitle" idx="3"/>
          </p:nvPr>
        </p:nvSpPr>
        <p:spPr>
          <a:xfrm>
            <a:off x="5799100" y="6527663"/>
            <a:ext cx="13518000" cy="1979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>
              <a:spcBef>
                <a:spcPts val="59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itel 129">
            <a:extLst>
              <a:ext uri="{FF2B5EF4-FFF2-40B4-BE49-F238E27FC236}">
                <a16:creationId xmlns:a16="http://schemas.microsoft.com/office/drawing/2014/main" id="{283E1255-6C22-4FFC-BC51-8D1FD29A9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6400" dirty="0">
                <a:solidFill>
                  <a:schemeClr val="lt1"/>
                </a:solidFill>
                <a:latin typeface="Nunito Sans" panose="00000500000000000000" pitchFamily="2" charset="0"/>
              </a:rPr>
              <a:t>IOTA </a:t>
            </a:r>
            <a:r>
              <a:rPr lang="de-DE" sz="6400" dirty="0" err="1">
                <a:solidFill>
                  <a:schemeClr val="lt1"/>
                </a:solidFill>
                <a:latin typeface="Nunito Sans" panose="00000500000000000000" pitchFamily="2" charset="0"/>
              </a:rPr>
              <a:t>Ecosystem</a:t>
            </a:r>
            <a:r>
              <a:rPr lang="de-DE" sz="6400" dirty="0">
                <a:solidFill>
                  <a:schemeClr val="lt1"/>
                </a:solidFill>
                <a:latin typeface="Nunito Sans" panose="00000500000000000000" pitchFamily="2" charset="0"/>
              </a:rPr>
              <a:t> - Backbone </a:t>
            </a:r>
            <a:r>
              <a:rPr lang="de-DE" sz="6400" dirty="0" err="1">
                <a:solidFill>
                  <a:schemeClr val="lt1"/>
                </a:solidFill>
                <a:latin typeface="Nunito Sans" panose="00000500000000000000" pitchFamily="2" charset="0"/>
              </a:rPr>
              <a:t>for</a:t>
            </a:r>
            <a:r>
              <a:rPr lang="de-DE" sz="6400" dirty="0">
                <a:solidFill>
                  <a:schemeClr val="lt1"/>
                </a:solidFill>
                <a:latin typeface="Nunito Sans" panose="00000500000000000000" pitchFamily="2" charset="0"/>
              </a:rPr>
              <a:t> IOT</a:t>
            </a:r>
          </a:p>
        </p:txBody>
      </p:sp>
      <p:sp>
        <p:nvSpPr>
          <p:cNvPr id="129" name="Textplatzhalter 128">
            <a:extLst>
              <a:ext uri="{FF2B5EF4-FFF2-40B4-BE49-F238E27FC236}">
                <a16:creationId xmlns:a16="http://schemas.microsoft.com/office/drawing/2014/main" id="{DFC7280B-E5AE-4C0C-B221-A6096B4014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lvl="0" indent="0">
              <a:spcBef>
                <a:spcPts val="0"/>
              </a:spcBef>
              <a:buSzPct val="100000"/>
              <a:buNone/>
            </a:pPr>
            <a:r>
              <a:rPr lang="en-US" sz="3200" b="1" u="sng" dirty="0">
                <a:latin typeface="Nunito Sans" panose="00000500000000000000" pitchFamily="2" charset="0"/>
              </a:rPr>
              <a:t>Ecosystem aiming to become the backbone for the “Internet of Things”</a:t>
            </a:r>
          </a:p>
          <a:p>
            <a:pPr marL="956128" lvl="0" indent="-816428">
              <a:spcBef>
                <a:spcPts val="0"/>
              </a:spcBef>
              <a:buSzPct val="100000"/>
              <a:buFont typeface="Century Gothic"/>
              <a:buChar char="●"/>
            </a:pPr>
            <a:endParaRPr lang="en-US" sz="3200" dirty="0">
              <a:latin typeface="Nunito Sans" panose="00000500000000000000" pitchFamily="2" charset="0"/>
            </a:endParaRPr>
          </a:p>
          <a:p>
            <a:pPr marL="956128" lvl="0" indent="-816428">
              <a:spcBef>
                <a:spcPts val="0"/>
              </a:spcBef>
              <a:buSzPct val="100000"/>
              <a:buFont typeface="Century Gothic"/>
              <a:buChar char="●"/>
            </a:pPr>
            <a:r>
              <a:rPr lang="en-US" sz="2800" dirty="0">
                <a:latin typeface="Nunito Sans" panose="00000500000000000000" pitchFamily="2" charset="0"/>
              </a:rPr>
              <a:t>Development and promotion by </a:t>
            </a:r>
            <a:r>
              <a:rPr lang="en-US" sz="2800" dirty="0" err="1">
                <a:latin typeface="Nunito Sans" panose="00000500000000000000" pitchFamily="2" charset="0"/>
              </a:rPr>
              <a:t>german</a:t>
            </a:r>
            <a:r>
              <a:rPr lang="en-US" sz="2800" dirty="0">
                <a:latin typeface="Nunito Sans" panose="00000500000000000000" pitchFamily="2" charset="0"/>
              </a:rPr>
              <a:t> IOTA Foundation</a:t>
            </a:r>
          </a:p>
          <a:p>
            <a:pPr marL="956128" lvl="0" indent="-816428">
              <a:spcBef>
                <a:spcPts val="0"/>
              </a:spcBef>
              <a:buSzPct val="100000"/>
              <a:buFont typeface="Century Gothic"/>
              <a:buChar char="●"/>
            </a:pPr>
            <a:endParaRPr lang="en-US" sz="2800" dirty="0">
              <a:latin typeface="Nunito Sans" panose="00000500000000000000" pitchFamily="2" charset="0"/>
            </a:endParaRPr>
          </a:p>
          <a:p>
            <a:pPr marL="956128" lvl="0" indent="-816428">
              <a:spcBef>
                <a:spcPts val="0"/>
              </a:spcBef>
              <a:buSzPct val="100000"/>
              <a:buFont typeface="Century Gothic"/>
              <a:buChar char="●"/>
            </a:pPr>
            <a:r>
              <a:rPr lang="en-US" sz="2800" dirty="0">
                <a:latin typeface="Nunito Sans" panose="00000500000000000000" pitchFamily="2" charset="0"/>
              </a:rPr>
              <a:t>Based on a “</a:t>
            </a:r>
            <a:r>
              <a:rPr lang="en-US" sz="2800" b="1" i="1" dirty="0">
                <a:latin typeface="Nunito Sans" panose="00000500000000000000" pitchFamily="2" charset="0"/>
              </a:rPr>
              <a:t>Public </a:t>
            </a:r>
            <a:r>
              <a:rPr lang="en-US" sz="2800" b="1" i="1" dirty="0" err="1">
                <a:latin typeface="Nunito Sans" panose="00000500000000000000" pitchFamily="2" charset="0"/>
              </a:rPr>
              <a:t>Permissionless</a:t>
            </a:r>
            <a:r>
              <a:rPr lang="en-US" sz="2800" b="1" i="1" dirty="0">
                <a:latin typeface="Nunito Sans" panose="00000500000000000000" pitchFamily="2" charset="0"/>
              </a:rPr>
              <a:t>* Distributed Ledger</a:t>
            </a:r>
            <a:r>
              <a:rPr lang="en-US" sz="2800" dirty="0">
                <a:latin typeface="Nunito Sans" panose="00000500000000000000" pitchFamily="2" charset="0"/>
              </a:rPr>
              <a:t>” (the Tangle)</a:t>
            </a:r>
          </a:p>
          <a:p>
            <a:pPr marL="956128" lvl="0" indent="-816428">
              <a:spcBef>
                <a:spcPts val="0"/>
              </a:spcBef>
              <a:buSzPct val="100000"/>
              <a:buFont typeface="Century Gothic"/>
              <a:buChar char="●"/>
            </a:pPr>
            <a:endParaRPr lang="en-US" sz="2800" dirty="0">
              <a:latin typeface="Nunito Sans" panose="00000500000000000000" pitchFamily="2" charset="0"/>
            </a:endParaRPr>
          </a:p>
          <a:p>
            <a:pPr marL="139700" lvl="0" indent="0">
              <a:spcBef>
                <a:spcPts val="0"/>
              </a:spcBef>
              <a:buSzPct val="100000"/>
              <a:buNone/>
            </a:pPr>
            <a:endParaRPr lang="en-US" sz="2800" dirty="0">
              <a:latin typeface="Nunito Sans" panose="00000500000000000000" pitchFamily="2" charset="0"/>
            </a:endParaRPr>
          </a:p>
          <a:p>
            <a:pPr marL="139700" lvl="0" indent="0">
              <a:spcBef>
                <a:spcPts val="0"/>
              </a:spcBef>
              <a:buSzPct val="100000"/>
              <a:buNone/>
            </a:pPr>
            <a:r>
              <a:rPr lang="en-US" sz="3200" b="1" u="sng" dirty="0">
                <a:latin typeface="Nunito Sans" panose="00000500000000000000" pitchFamily="2" charset="0"/>
              </a:rPr>
              <a:t>Specially designed for the IOT and Machine-to-Machine Communication</a:t>
            </a:r>
          </a:p>
          <a:p>
            <a:pPr marL="139700" lvl="0" indent="0">
              <a:spcBef>
                <a:spcPts val="0"/>
              </a:spcBef>
              <a:buSzPct val="100000"/>
              <a:buNone/>
            </a:pPr>
            <a:endParaRPr lang="en-US" sz="4400" dirty="0">
              <a:latin typeface="Nunito Sans" panose="00000500000000000000" pitchFamily="2" charset="0"/>
            </a:endParaRPr>
          </a:p>
          <a:p>
            <a:pPr marL="956128" lvl="0" indent="-816428">
              <a:spcBef>
                <a:spcPts val="0"/>
              </a:spcBef>
              <a:buSzPct val="100000"/>
              <a:buFont typeface="Century Gothic"/>
              <a:buChar char="●"/>
            </a:pPr>
            <a:r>
              <a:rPr lang="en-US" sz="2800" dirty="0">
                <a:latin typeface="Nunito Sans" panose="00000500000000000000" pitchFamily="2" charset="0"/>
              </a:rPr>
              <a:t>Feeless transactions (enables microtransactions)</a:t>
            </a:r>
          </a:p>
          <a:p>
            <a:pPr marL="956128" lvl="0" indent="-816428">
              <a:spcBef>
                <a:spcPts val="0"/>
              </a:spcBef>
              <a:buSzPct val="100000"/>
              <a:buFont typeface="Century Gothic"/>
              <a:buChar char="●"/>
            </a:pPr>
            <a:endParaRPr lang="en-US" sz="2800" dirty="0">
              <a:latin typeface="Nunito Sans" panose="00000500000000000000" pitchFamily="2" charset="0"/>
            </a:endParaRPr>
          </a:p>
          <a:p>
            <a:pPr marL="956128" lvl="0" indent="-816428">
              <a:spcBef>
                <a:spcPts val="0"/>
              </a:spcBef>
              <a:buSzPct val="100000"/>
              <a:buFont typeface="Century Gothic"/>
              <a:buChar char="●"/>
            </a:pPr>
            <a:r>
              <a:rPr lang="en-US" sz="2800" dirty="0">
                <a:latin typeface="Nunito Sans" panose="00000500000000000000" pitchFamily="2" charset="0"/>
              </a:rPr>
              <a:t>Provides data and value transaction capability</a:t>
            </a:r>
          </a:p>
          <a:p>
            <a:pPr marL="956128" lvl="0" indent="-816428">
              <a:spcBef>
                <a:spcPts val="0"/>
              </a:spcBef>
              <a:buSzPct val="100000"/>
              <a:buFont typeface="Century Gothic"/>
              <a:buChar char="●"/>
            </a:pPr>
            <a:endParaRPr lang="en-US" sz="2800" dirty="0">
              <a:latin typeface="Nunito Sans" panose="00000500000000000000" pitchFamily="2" charset="0"/>
            </a:endParaRPr>
          </a:p>
          <a:p>
            <a:pPr marL="956128" lvl="0" indent="-816428">
              <a:spcBef>
                <a:spcPts val="0"/>
              </a:spcBef>
              <a:buSzPct val="100000"/>
              <a:buFont typeface="Century Gothic"/>
              <a:buChar char="●"/>
            </a:pPr>
            <a:r>
              <a:rPr lang="en-US" sz="2800" dirty="0">
                <a:latin typeface="Nunito Sans" panose="00000500000000000000" pitchFamily="2" charset="0"/>
              </a:rPr>
              <a:t>High scalability</a:t>
            </a:r>
          </a:p>
          <a:p>
            <a:pPr marL="956128" lvl="0" indent="-816428">
              <a:spcBef>
                <a:spcPts val="0"/>
              </a:spcBef>
              <a:buSzPct val="100000"/>
              <a:buFont typeface="Century Gothic"/>
              <a:buChar char="●"/>
            </a:pPr>
            <a:endParaRPr lang="en-US" sz="2800" dirty="0">
              <a:latin typeface="Nunito Sans" panose="00000500000000000000" pitchFamily="2" charset="0"/>
            </a:endParaRPr>
          </a:p>
          <a:p>
            <a:pPr marL="956128" lvl="0" indent="-816428">
              <a:spcBef>
                <a:spcPts val="0"/>
              </a:spcBef>
              <a:buSzPct val="100000"/>
              <a:buFont typeface="Century Gothic"/>
              <a:buChar char="●"/>
            </a:pPr>
            <a:r>
              <a:rPr lang="en-US" sz="2800" dirty="0">
                <a:latin typeface="Nunito Sans" panose="00000500000000000000" pitchFamily="2" charset="0"/>
              </a:rPr>
              <a:t>Quantum Proof (due to </a:t>
            </a:r>
            <a:r>
              <a:rPr lang="en-US" sz="2800" dirty="0" err="1">
                <a:latin typeface="Nunito Sans" panose="00000500000000000000" pitchFamily="2" charset="0"/>
              </a:rPr>
              <a:t>Winternitz</a:t>
            </a:r>
            <a:r>
              <a:rPr lang="en-US" sz="2800" dirty="0">
                <a:latin typeface="Nunito Sans" panose="00000500000000000000" pitchFamily="2" charset="0"/>
              </a:rPr>
              <a:t> one-time-signature scheme**)</a:t>
            </a:r>
            <a:br>
              <a:rPr lang="en-US" sz="2800" dirty="0">
                <a:latin typeface="Nunito Sans" panose="00000500000000000000" pitchFamily="2" charset="0"/>
              </a:rPr>
            </a:br>
            <a:endParaRPr lang="en-US" sz="2800" dirty="0">
              <a:latin typeface="Nunito Sans" panose="00000500000000000000" pitchFamily="2" charset="0"/>
            </a:endParaRPr>
          </a:p>
        </p:txBody>
      </p:sp>
      <p:sp>
        <p:nvSpPr>
          <p:cNvPr id="5" name="TextBox 27">
            <a:extLst>
              <a:ext uri="{FF2B5EF4-FFF2-40B4-BE49-F238E27FC236}">
                <a16:creationId xmlns:a16="http://schemas.microsoft.com/office/drawing/2014/main" id="{87C6AD3A-9007-49A4-9031-2180A859FE05}"/>
              </a:ext>
            </a:extLst>
          </p:cNvPr>
          <p:cNvSpPr txBox="1"/>
          <p:nvPr/>
        </p:nvSpPr>
        <p:spPr>
          <a:xfrm>
            <a:off x="15563849" y="11892002"/>
            <a:ext cx="882015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800" i="1" dirty="0">
                <a:latin typeface="Nunito Sans" panose="00000500000000000000" pitchFamily="2" charset="0"/>
              </a:rPr>
              <a:t>* </a:t>
            </a:r>
            <a:r>
              <a:rPr lang="de-DE" sz="1800" i="1" dirty="0" err="1">
                <a:latin typeface="Nunito Sans" panose="00000500000000000000" pitchFamily="2" charset="0"/>
              </a:rPr>
              <a:t>definition</a:t>
            </a:r>
            <a:r>
              <a:rPr lang="de-DE" sz="1800" i="1" dirty="0">
                <a:latin typeface="Nunito Sans" panose="00000500000000000000" pitchFamily="2" charset="0"/>
              </a:rPr>
              <a:t> </a:t>
            </a:r>
            <a:r>
              <a:rPr lang="de-DE" sz="1800" b="1" i="1" dirty="0" err="1">
                <a:latin typeface="Nunito Sans" panose="00000500000000000000" pitchFamily="2" charset="0"/>
              </a:rPr>
              <a:t>public</a:t>
            </a:r>
            <a:r>
              <a:rPr lang="de-DE" sz="1800" b="1" i="1" dirty="0">
                <a:latin typeface="Nunito Sans" panose="00000500000000000000" pitchFamily="2" charset="0"/>
              </a:rPr>
              <a:t> </a:t>
            </a:r>
            <a:r>
              <a:rPr lang="de-DE" sz="1800" b="1" i="1" dirty="0" err="1">
                <a:latin typeface="Nunito Sans" panose="00000500000000000000" pitchFamily="2" charset="0"/>
              </a:rPr>
              <a:t>permissionless</a:t>
            </a:r>
            <a:r>
              <a:rPr lang="de-DE" sz="1800" b="1" i="1" dirty="0">
                <a:latin typeface="Nunito Sans" panose="00000500000000000000" pitchFamily="2" charset="0"/>
              </a:rPr>
              <a:t>, </a:t>
            </a:r>
            <a:r>
              <a:rPr lang="de-DE" sz="1800" i="1" dirty="0" err="1">
                <a:latin typeface="Nunito Sans" panose="00000500000000000000" pitchFamily="2" charset="0"/>
              </a:rPr>
              <a:t>see</a:t>
            </a:r>
            <a:r>
              <a:rPr lang="de-DE" sz="1800" i="1" dirty="0">
                <a:latin typeface="Nunito Sans" panose="00000500000000000000" pitchFamily="2" charset="0"/>
              </a:rPr>
              <a:t> </a:t>
            </a:r>
            <a:r>
              <a:rPr lang="de-DE" sz="1800" i="1" dirty="0" err="1">
                <a:latin typeface="Nunito Sans" panose="00000500000000000000" pitchFamily="2" charset="0"/>
              </a:rPr>
              <a:t>slide</a:t>
            </a:r>
            <a:r>
              <a:rPr lang="de-DE" sz="1800" i="1" dirty="0">
                <a:latin typeface="Nunito Sans" panose="00000500000000000000" pitchFamily="2" charset="0"/>
              </a:rPr>
              <a:t> „Open </a:t>
            </a:r>
            <a:r>
              <a:rPr lang="de-DE" sz="1800" i="1" dirty="0" err="1">
                <a:latin typeface="Nunito Sans" panose="00000500000000000000" pitchFamily="2" charset="0"/>
              </a:rPr>
              <a:t>Ecosystems</a:t>
            </a:r>
            <a:r>
              <a:rPr lang="de-DE" sz="1800" i="1" dirty="0">
                <a:latin typeface="Nunito Sans" panose="00000500000000000000" pitchFamily="2" charset="0"/>
              </a:rPr>
              <a:t> vs. Private Solutions“</a:t>
            </a:r>
            <a:br>
              <a:rPr lang="de-DE" sz="1800" i="1" dirty="0">
                <a:latin typeface="Nunito Sans" panose="00000500000000000000" pitchFamily="2" charset="0"/>
              </a:rPr>
            </a:br>
            <a:r>
              <a:rPr lang="de-DE" sz="1800" i="1" dirty="0">
                <a:latin typeface="Nunito Sans" panose="00000500000000000000" pitchFamily="2" charset="0"/>
              </a:rPr>
              <a:t>**</a:t>
            </a:r>
            <a:r>
              <a:rPr lang="de-DE" sz="1800" dirty="0">
                <a:hlinkClick r:id="rId4"/>
              </a:rPr>
              <a:t> https://eprint.iacr.org/2011/191.pdf</a:t>
            </a:r>
            <a:endParaRPr lang="en-GB" sz="1800" i="1" dirty="0" err="1">
              <a:latin typeface="Nunito Sa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77810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0" descr="Shape 4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2"/>
            <a:ext cx="24383996" cy="2154868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0"/>
          <p:cNvSpPr txBox="1">
            <a:spLocks noGrp="1"/>
          </p:cNvSpPr>
          <p:nvPr>
            <p:ph type="title"/>
          </p:nvPr>
        </p:nvSpPr>
        <p:spPr>
          <a:xfrm>
            <a:off x="1689099" y="-65566"/>
            <a:ext cx="21005700" cy="2286000"/>
          </a:xfrm>
          <a:prstGeom prst="rect">
            <a:avLst/>
          </a:prstGeom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dirty="0">
                <a:solidFill>
                  <a:schemeClr val="lt1"/>
                </a:solidFill>
                <a:latin typeface="Nunito Sans" panose="00000500000000000000" pitchFamily="2" charset="0"/>
                <a:sym typeface="Century Gothic"/>
              </a:rPr>
              <a:t>Future Proof Data Architecture</a:t>
            </a:r>
            <a:endParaRPr dirty="0">
              <a:latin typeface="Nunito Sans" panose="00000500000000000000" pitchFamily="2" charset="0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0D52627-864F-4258-AF50-42815CA3AF59}"/>
              </a:ext>
            </a:extLst>
          </p:cNvPr>
          <p:cNvGrpSpPr/>
          <p:nvPr/>
        </p:nvGrpSpPr>
        <p:grpSpPr>
          <a:xfrm>
            <a:off x="13144959" y="2961923"/>
            <a:ext cx="8494882" cy="9788940"/>
            <a:chOff x="12962079" y="2961923"/>
            <a:chExt cx="8494882" cy="9788940"/>
          </a:xfrm>
        </p:grpSpPr>
        <p:sp>
          <p:nvSpPr>
            <p:cNvPr id="242" name="Google Shape;242;p30"/>
            <p:cNvSpPr txBox="1"/>
            <p:nvPr/>
          </p:nvSpPr>
          <p:spPr>
            <a:xfrm>
              <a:off x="13107359" y="2961923"/>
              <a:ext cx="8349602" cy="17068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3775" tIns="243775" rIns="243775" bIns="2437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4800"/>
                <a:buFont typeface="Nunito Sans Light"/>
                <a:buNone/>
              </a:pPr>
              <a:r>
                <a:rPr lang="en-US" sz="4800" b="0" i="0" u="none" strike="noStrike" cap="none" dirty="0">
                  <a:solidFill>
                    <a:srgbClr val="434343"/>
                  </a:solidFill>
                  <a:latin typeface="Nunito Sans" panose="00000500000000000000" pitchFamily="2" charset="0"/>
                  <a:ea typeface="Nunito Sans Light"/>
                  <a:cs typeface="Nunito Sans Light"/>
                  <a:sym typeface="Nunito Sans Light"/>
                </a:rPr>
                <a:t>Tangle</a:t>
              </a:r>
              <a:endParaRPr dirty="0">
                <a:latin typeface="Nunito Sans" panose="00000500000000000000" pitchFamily="2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200"/>
                <a:buFont typeface="Nunito Sans Light"/>
                <a:buNone/>
              </a:pPr>
              <a:r>
                <a:rPr lang="en-US" sz="3200" b="0" i="0" u="none" strike="noStrike" cap="none" dirty="0">
                  <a:solidFill>
                    <a:srgbClr val="434343"/>
                  </a:solidFill>
                  <a:latin typeface="Nunito Sans" panose="00000500000000000000" pitchFamily="2" charset="0"/>
                  <a:ea typeface="Nunito Sans Light"/>
                  <a:cs typeface="Nunito Sans Light"/>
                  <a:sym typeface="Nunito Sans Light"/>
                </a:rPr>
                <a:t>(DAG - Directed Acyclic Graph)</a:t>
              </a:r>
              <a:endParaRPr dirty="0">
                <a:latin typeface="Nunito Sans" panose="00000500000000000000" pitchFamily="2" charset="0"/>
              </a:endParaRPr>
            </a:p>
          </p:txBody>
        </p:sp>
        <p:pic>
          <p:nvPicPr>
            <p:cNvPr id="243" name="Google Shape;243;p30" descr="Shape 411"/>
            <p:cNvPicPr preferRelativeResize="0"/>
            <p:nvPr/>
          </p:nvPicPr>
          <p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377642" y="4571415"/>
              <a:ext cx="1672166" cy="15144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rafik 4" descr="Ein Bild, das Karte, Tisch, Wasser, verschieden enthält.&#10;&#10;Automatisch generierte Beschreibung">
              <a:extLst>
                <a:ext uri="{FF2B5EF4-FFF2-40B4-BE49-F238E27FC236}">
                  <a16:creationId xmlns:a16="http://schemas.microsoft.com/office/drawing/2014/main" id="{875A01F1-7B3F-44DF-BD96-4EC19457A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62079" y="6431652"/>
              <a:ext cx="8258175" cy="4762500"/>
            </a:xfrm>
            <a:prstGeom prst="rect">
              <a:avLst/>
            </a:prstGeom>
          </p:spPr>
        </p:pic>
        <p:sp>
          <p:nvSpPr>
            <p:cNvPr id="14" name="Google Shape;256;p31">
              <a:extLst>
                <a:ext uri="{FF2B5EF4-FFF2-40B4-BE49-F238E27FC236}">
                  <a16:creationId xmlns:a16="http://schemas.microsoft.com/office/drawing/2014/main" id="{7AA06186-972C-414F-A5A4-A64B3AC4A2DA}"/>
                </a:ext>
              </a:extLst>
            </p:cNvPr>
            <p:cNvSpPr txBox="1"/>
            <p:nvPr/>
          </p:nvSpPr>
          <p:spPr>
            <a:xfrm>
              <a:off x="13972032" y="10624962"/>
              <a:ext cx="6620256" cy="2125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3775" tIns="243775" rIns="243775" bIns="243775" anchor="t" anchorCtr="0">
              <a:noAutofit/>
            </a:bodyPr>
            <a:lstStyle/>
            <a:p>
              <a:pPr lvl="0" algn="ctr">
                <a:buClr>
                  <a:srgbClr val="434343"/>
                </a:buClr>
                <a:buSzPts val="3600"/>
              </a:pPr>
              <a:r>
                <a:rPr lang="en-US" sz="2800" dirty="0">
                  <a:solidFill>
                    <a:srgbClr val="434343"/>
                  </a:solidFill>
                  <a:latin typeface="Nunito Sans" panose="00000500000000000000" pitchFamily="2" charset="0"/>
                  <a:ea typeface="Nunito Sans Light"/>
                  <a:cs typeface="Nunito Sans Light"/>
                  <a:sym typeface="Nunito Sans Light"/>
                </a:rPr>
                <a:t>Tangle scales with transaction volume</a:t>
              </a:r>
              <a:endParaRPr lang="en-US" sz="2800" dirty="0">
                <a:latin typeface="Nunito Sans" panose="00000500000000000000" pitchFamily="2" charset="0"/>
              </a:endParaRPr>
            </a:p>
          </p:txBody>
        </p:sp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ACC2D5A-A2A8-4DAA-9D9F-303A108121AE}"/>
              </a:ext>
            </a:extLst>
          </p:cNvPr>
          <p:cNvGrpSpPr/>
          <p:nvPr/>
        </p:nvGrpSpPr>
        <p:grpSpPr>
          <a:xfrm>
            <a:off x="2688674" y="2976730"/>
            <a:ext cx="8258175" cy="9751837"/>
            <a:chOff x="2853266" y="2976730"/>
            <a:chExt cx="8258175" cy="9751837"/>
          </a:xfrm>
        </p:grpSpPr>
        <p:pic>
          <p:nvPicPr>
            <p:cNvPr id="240" name="Google Shape;240;p30" descr="Shape 408"/>
            <p:cNvPicPr preferRelativeResize="0"/>
            <p:nvPr/>
          </p:nvPicPr>
          <p:blipFill rotWithShape="1">
            <a:blip r:embed="rId6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39606" y="4170207"/>
              <a:ext cx="2464417" cy="24644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1" name="Google Shape;241;p30"/>
            <p:cNvSpPr txBox="1"/>
            <p:nvPr/>
          </p:nvSpPr>
          <p:spPr>
            <a:xfrm>
              <a:off x="4156698" y="2976730"/>
              <a:ext cx="6100801" cy="1224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3775" tIns="243775" rIns="243775" bIns="2437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4800"/>
                <a:buFont typeface="Nunito Sans Light"/>
                <a:buNone/>
              </a:pPr>
              <a:r>
                <a:rPr lang="en-US" sz="4800" b="0" i="0" u="none" strike="noStrike" cap="none" dirty="0">
                  <a:solidFill>
                    <a:srgbClr val="434343"/>
                  </a:solidFill>
                  <a:latin typeface="Nunito Sans" panose="00000500000000000000" pitchFamily="2" charset="0"/>
                  <a:ea typeface="Nunito Sans Light"/>
                  <a:cs typeface="Nunito Sans Light"/>
                  <a:sym typeface="Nunito Sans Light"/>
                </a:rPr>
                <a:t>Blockchain</a:t>
              </a:r>
              <a:endParaRPr dirty="0">
                <a:latin typeface="Nunito Sans" panose="00000500000000000000" pitchFamily="2" charset="0"/>
              </a:endParaRPr>
            </a:p>
          </p:txBody>
        </p:sp>
        <p:pic>
          <p:nvPicPr>
            <p:cNvPr id="244" name="Google Shape;244;p30" descr="Shape 412"/>
            <p:cNvPicPr preferRelativeResize="0"/>
            <p:nvPr/>
          </p:nvPicPr>
          <p:blipFill rotWithShape="1">
            <a:blip r:embed="rId7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57719" y="4792162"/>
              <a:ext cx="800801" cy="12936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Grafik 2" descr="Ein Bild, das suchend, stehend, Tisch, weiß enthält.&#10;&#10;Automatisch generierte Beschreibung">
              <a:extLst>
                <a:ext uri="{FF2B5EF4-FFF2-40B4-BE49-F238E27FC236}">
                  <a16:creationId xmlns:a16="http://schemas.microsoft.com/office/drawing/2014/main" id="{9E747035-8B0C-4F52-919B-1E523EFA1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53266" y="6431652"/>
              <a:ext cx="8258175" cy="4762500"/>
            </a:xfrm>
            <a:prstGeom prst="rect">
              <a:avLst/>
            </a:prstGeom>
          </p:spPr>
        </p:pic>
        <p:sp>
          <p:nvSpPr>
            <p:cNvPr id="15" name="Google Shape;256;p31">
              <a:extLst>
                <a:ext uri="{FF2B5EF4-FFF2-40B4-BE49-F238E27FC236}">
                  <a16:creationId xmlns:a16="http://schemas.microsoft.com/office/drawing/2014/main" id="{A7A31CA6-FF98-48FA-9C78-94D7AFA32DED}"/>
                </a:ext>
              </a:extLst>
            </p:cNvPr>
            <p:cNvSpPr txBox="1"/>
            <p:nvPr/>
          </p:nvSpPr>
          <p:spPr>
            <a:xfrm>
              <a:off x="5199899" y="10602666"/>
              <a:ext cx="4014401" cy="2125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3775" tIns="243775" rIns="243775" bIns="243775" anchor="t" anchorCtr="0">
              <a:noAutofit/>
            </a:bodyPr>
            <a:lstStyle/>
            <a:p>
              <a:pPr lvl="0" algn="ctr">
                <a:buClr>
                  <a:srgbClr val="434343"/>
                </a:buClr>
                <a:buSzPts val="3600"/>
              </a:pPr>
              <a:r>
                <a:rPr lang="en-US" sz="2800" dirty="0">
                  <a:solidFill>
                    <a:srgbClr val="434343"/>
                  </a:solidFill>
                  <a:latin typeface="Nunito Sans" panose="00000500000000000000" pitchFamily="2" charset="0"/>
                  <a:ea typeface="Nunito Sans Light"/>
                  <a:cs typeface="Nunito Sans Light"/>
                  <a:sym typeface="Nunito Sans Light"/>
                </a:rPr>
                <a:t>Blockchain bottleneck</a:t>
              </a:r>
              <a:endParaRPr lang="en-US" sz="2800" dirty="0">
                <a:latin typeface="Nunito Sans" panose="00000500000000000000" pitchFamily="2" charset="0"/>
              </a:endParaRPr>
            </a:p>
          </p:txBody>
        </p:sp>
      </p:grpSp>
      <p:sp>
        <p:nvSpPr>
          <p:cNvPr id="16" name="TextBox 27">
            <a:extLst>
              <a:ext uri="{FF2B5EF4-FFF2-40B4-BE49-F238E27FC236}">
                <a16:creationId xmlns:a16="http://schemas.microsoft.com/office/drawing/2014/main" id="{0F2A6A17-3C46-4D5A-95D6-2E71FA683664}"/>
              </a:ext>
            </a:extLst>
          </p:cNvPr>
          <p:cNvSpPr txBox="1"/>
          <p:nvPr/>
        </p:nvSpPr>
        <p:spPr>
          <a:xfrm>
            <a:off x="15563849" y="11892002"/>
            <a:ext cx="882015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800" i="1" dirty="0">
                <a:latin typeface="Nunito Sans" panose="00000500000000000000" pitchFamily="2" charset="0"/>
              </a:rPr>
              <a:t>* </a:t>
            </a:r>
            <a:r>
              <a:rPr lang="de-DE" sz="1800" dirty="0">
                <a:hlinkClick r:id="rId9"/>
              </a:rPr>
              <a:t>https://docs.iota.org/docs/getting-started/0.1/network/the-tangle</a:t>
            </a:r>
            <a:endParaRPr lang="en-GB" sz="1800" i="1" dirty="0" err="1">
              <a:latin typeface="Nunito Sans" panose="00000500000000000000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4F6A1EA-804F-4D51-9AFF-0777F1093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04769" y="7285699"/>
            <a:ext cx="20174461" cy="4498848"/>
          </a:xfrm>
        </p:spPr>
        <p:txBody>
          <a:bodyPr/>
          <a:lstStyle/>
          <a:p>
            <a:pPr marL="0" lvl="0" indent="0" algn="ctr">
              <a:spcBef>
                <a:spcPts val="0"/>
              </a:spcBef>
              <a:buSzPts val="3600"/>
              <a:buNone/>
            </a:pPr>
            <a:r>
              <a:rPr lang="en-US" sz="3200" dirty="0">
                <a:latin typeface="Nunito Sans" panose="00000500000000000000" pitchFamily="2" charset="0"/>
              </a:rPr>
              <a:t>"IOTA is the obvious solution and standardization will make it stronger.“</a:t>
            </a:r>
          </a:p>
          <a:p>
            <a:pPr marL="0" lvl="0" indent="0" algn="ctr">
              <a:spcBef>
                <a:spcPts val="0"/>
              </a:spcBef>
              <a:buSzPts val="3600"/>
              <a:buNone/>
            </a:pPr>
            <a:r>
              <a:rPr lang="en-US" sz="3200" dirty="0">
                <a:latin typeface="Nunito Sans" panose="00000500000000000000" pitchFamily="2" charset="0"/>
              </a:rPr>
              <a:t>“"There will be an IOTA standard from the OMG and eventually from the International Organization of Standards / ISO at the end of next year.“(2020)</a:t>
            </a:r>
          </a:p>
          <a:p>
            <a:pPr marL="0" lvl="0" indent="0" algn="ctr">
              <a:spcBef>
                <a:spcPts val="0"/>
              </a:spcBef>
              <a:buSzPts val="3600"/>
              <a:buNone/>
            </a:pPr>
            <a:endParaRPr lang="en-US" sz="3200" dirty="0">
              <a:latin typeface="Nunito Sans" panose="00000500000000000000" pitchFamily="2" charset="0"/>
            </a:endParaRPr>
          </a:p>
          <a:p>
            <a:pPr marL="0" lvl="0" indent="0" algn="ctr">
              <a:spcBef>
                <a:spcPts val="0"/>
              </a:spcBef>
              <a:buSzPts val="3600"/>
              <a:buNone/>
            </a:pPr>
            <a:r>
              <a:rPr lang="en-US" sz="3200" i="1" dirty="0">
                <a:latin typeface="Nunito Sans" panose="00000500000000000000" pitchFamily="2" charset="0"/>
              </a:rPr>
              <a:t>Dr. Richard Mark </a:t>
            </a:r>
            <a:r>
              <a:rPr lang="en-US" sz="3200" i="1" dirty="0" err="1">
                <a:latin typeface="Nunito Sans" panose="00000500000000000000" pitchFamily="2" charset="0"/>
              </a:rPr>
              <a:t>Soley</a:t>
            </a:r>
            <a:endParaRPr lang="en-US" sz="3200" i="1" dirty="0">
              <a:latin typeface="Nunito Sans" panose="00000500000000000000" pitchFamily="2" charset="0"/>
            </a:endParaRPr>
          </a:p>
          <a:p>
            <a:pPr marL="0" lvl="0" indent="0" algn="ctr">
              <a:spcBef>
                <a:spcPts val="0"/>
              </a:spcBef>
              <a:buSzPts val="3600"/>
              <a:buNone/>
            </a:pPr>
            <a:r>
              <a:rPr lang="en-US" sz="3200" i="1" dirty="0">
                <a:latin typeface="Nunito Sans" panose="00000500000000000000" pitchFamily="2" charset="0"/>
              </a:rPr>
              <a:t>CEO Object Management Group</a:t>
            </a:r>
          </a:p>
          <a:p>
            <a:pPr marL="0" lvl="0" indent="0" algn="ctr">
              <a:spcBef>
                <a:spcPts val="0"/>
              </a:spcBef>
              <a:buSzPts val="3600"/>
              <a:buNone/>
            </a:pPr>
            <a:r>
              <a:rPr lang="en-US" sz="3200" i="1" dirty="0">
                <a:latin typeface="Nunito Sans" panose="00000500000000000000" pitchFamily="2" charset="0"/>
              </a:rPr>
              <a:t>CEO Industrial Internet Consortium</a:t>
            </a:r>
          </a:p>
          <a:p>
            <a:pPr marL="0" lvl="0" indent="0" algn="ctr">
              <a:spcBef>
                <a:spcPts val="0"/>
              </a:spcBef>
              <a:buSzPts val="3600"/>
              <a:buNone/>
            </a:pPr>
            <a:r>
              <a:rPr lang="en-US" sz="3200" i="1" dirty="0">
                <a:latin typeface="Nunito Sans" panose="00000500000000000000" pitchFamily="2" charset="0"/>
              </a:rPr>
              <a:t>IOTA Supervisory Board Member</a:t>
            </a:r>
          </a:p>
        </p:txBody>
      </p:sp>
      <p:pic>
        <p:nvPicPr>
          <p:cNvPr id="97" name="Google Shape;97;p15" descr="Shape 2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2"/>
            <a:ext cx="24383996" cy="2154868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dirty="0">
                <a:solidFill>
                  <a:schemeClr val="lt1"/>
                </a:solidFill>
                <a:latin typeface="Nunito Sans" panose="00000500000000000000" pitchFamily="2" charset="0"/>
                <a:sym typeface="Century Gothic"/>
              </a:rPr>
              <a:t>Global standard for IOT-Applications</a:t>
            </a:r>
            <a:endParaRPr dirty="0">
              <a:latin typeface="Nunito Sans" panose="00000500000000000000" pitchFamily="2" charset="0"/>
            </a:endParaRPr>
          </a:p>
        </p:txBody>
      </p:sp>
      <p:sp>
        <p:nvSpPr>
          <p:cNvPr id="8" name="Textplatzhalter 1">
            <a:extLst>
              <a:ext uri="{FF2B5EF4-FFF2-40B4-BE49-F238E27FC236}">
                <a16:creationId xmlns:a16="http://schemas.microsoft.com/office/drawing/2014/main" id="{6C3F22CC-0DA5-4112-A581-9579E83BFEB3}"/>
              </a:ext>
            </a:extLst>
          </p:cNvPr>
          <p:cNvSpPr txBox="1">
            <a:spLocks/>
          </p:cNvSpPr>
          <p:nvPr/>
        </p:nvSpPr>
        <p:spPr>
          <a:xfrm>
            <a:off x="2104766" y="3927961"/>
            <a:ext cx="20174461" cy="2154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41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>
              <a:spcBef>
                <a:spcPts val="0"/>
              </a:spcBef>
              <a:buSzPts val="3600"/>
              <a:buFont typeface="Helvetica Neue"/>
              <a:buNone/>
            </a:pPr>
            <a:r>
              <a:rPr lang="en-US" sz="3200" dirty="0">
                <a:latin typeface="Nunito Sans" panose="00000500000000000000" pitchFamily="2" charset="0"/>
                <a:ea typeface="Century Gothic"/>
                <a:cs typeface="Century Gothic"/>
                <a:sym typeface="Century Gothic"/>
              </a:rPr>
              <a:t>“Our vision is to make the machine economy a reality. The big problem with the Internet of Things is that machines often speak different languages ​​because the protocols are not compatible. </a:t>
            </a:r>
            <a:br>
              <a:rPr lang="en-US" sz="3200" dirty="0">
                <a:latin typeface="Nunito Sans" panose="00000500000000000000" pitchFamily="2" charset="0"/>
                <a:ea typeface="Century Gothic"/>
                <a:cs typeface="Century Gothic"/>
                <a:sym typeface="Century Gothic"/>
              </a:rPr>
            </a:br>
            <a:r>
              <a:rPr lang="en-US" sz="3200" dirty="0">
                <a:latin typeface="Nunito Sans" panose="00000500000000000000" pitchFamily="2" charset="0"/>
                <a:ea typeface="Century Gothic"/>
                <a:cs typeface="Century Gothic"/>
                <a:sym typeface="Century Gothic"/>
              </a:rPr>
              <a:t>IOTA is to become the protocol of the machine economy. You can not only send money via the Tangle, but also data. For example, from a sensor, or even smart contracts like Ethereum.”  </a:t>
            </a:r>
            <a:br>
              <a:rPr lang="en-US" sz="3200" dirty="0">
                <a:latin typeface="Nunito Sans" panose="00000500000000000000" pitchFamily="2" charset="0"/>
                <a:ea typeface="Century Gothic"/>
                <a:cs typeface="Century Gothic"/>
                <a:sym typeface="Century Gothic"/>
              </a:rPr>
            </a:br>
            <a:endParaRPr lang="en-US" sz="3200" dirty="0">
              <a:latin typeface="Nunito Sans" panose="00000500000000000000" pitchFamily="2" charset="0"/>
              <a:ea typeface="Century Gothic"/>
              <a:cs typeface="Century Gothic"/>
              <a:sym typeface="Century Gothic"/>
            </a:endParaRPr>
          </a:p>
          <a:p>
            <a:pPr marL="0" indent="0" algn="ctr">
              <a:spcBef>
                <a:spcPts val="0"/>
              </a:spcBef>
              <a:buSzPts val="3600"/>
              <a:buFont typeface="Helvetica Neue"/>
              <a:buNone/>
            </a:pPr>
            <a:r>
              <a:rPr lang="en-US" sz="3200" i="1" dirty="0">
                <a:latin typeface="Nunito Sans" panose="00000500000000000000" pitchFamily="2" charset="0"/>
                <a:ea typeface="Century Gothic"/>
                <a:cs typeface="Century Gothic"/>
                <a:sym typeface="Century Gothic"/>
              </a:rPr>
              <a:t>Dominik </a:t>
            </a:r>
            <a:r>
              <a:rPr lang="en-US" sz="3200" i="1" dirty="0" err="1">
                <a:latin typeface="Nunito Sans" panose="00000500000000000000" pitchFamily="2" charset="0"/>
                <a:ea typeface="Century Gothic"/>
                <a:cs typeface="Century Gothic"/>
                <a:sym typeface="Century Gothic"/>
              </a:rPr>
              <a:t>Schiener</a:t>
            </a:r>
            <a:r>
              <a:rPr lang="en-US" sz="3200" i="1" dirty="0">
                <a:latin typeface="Nunito Sans" panose="00000500000000000000" pitchFamily="2" charset="0"/>
                <a:ea typeface="Century Gothic"/>
                <a:cs typeface="Century Gothic"/>
                <a:sym typeface="Century Gothic"/>
              </a:rPr>
              <a:t>, Co- Founder IOTA Foundation</a:t>
            </a:r>
          </a:p>
        </p:txBody>
      </p:sp>
    </p:spTree>
    <p:extLst>
      <p:ext uri="{BB962C8B-B14F-4D97-AF65-F5344CB8AC3E}">
        <p14:creationId xmlns:p14="http://schemas.microsoft.com/office/powerpoint/2010/main" val="712697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D3032DC3-9CC8-41DD-8510-9FF6F0346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6400" dirty="0">
                <a:solidFill>
                  <a:schemeClr val="lt1"/>
                </a:solidFill>
                <a:latin typeface="Nunito Sans" panose="00000500000000000000" pitchFamily="2" charset="0"/>
              </a:rPr>
              <a:t>Open </a:t>
            </a:r>
            <a:r>
              <a:rPr lang="de-DE" sz="6400" dirty="0" err="1">
                <a:solidFill>
                  <a:schemeClr val="lt1"/>
                </a:solidFill>
                <a:latin typeface="Nunito Sans" panose="00000500000000000000" pitchFamily="2" charset="0"/>
              </a:rPr>
              <a:t>Ecosystems</a:t>
            </a:r>
            <a:r>
              <a:rPr lang="de-DE" sz="6400" dirty="0">
                <a:solidFill>
                  <a:schemeClr val="lt1"/>
                </a:solidFill>
                <a:latin typeface="Nunito Sans" panose="00000500000000000000" pitchFamily="2" charset="0"/>
              </a:rPr>
              <a:t> vs. Private Solutions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idx="1"/>
          </p:nvPr>
        </p:nvSpPr>
        <p:spPr>
          <a:xfrm>
            <a:off x="17479811" y="2562649"/>
            <a:ext cx="6110438" cy="9340845"/>
          </a:xfrm>
        </p:spPr>
        <p:txBody>
          <a:bodyPr anchor="t"/>
          <a:lstStyle/>
          <a:p>
            <a:pPr marL="0" indent="0">
              <a:buNone/>
            </a:pPr>
            <a:r>
              <a:rPr lang="en-US" sz="2000" dirty="0">
                <a:latin typeface="Nunito Sans" panose="00000500000000000000" pitchFamily="2" charset="0"/>
              </a:rPr>
              <a:t>Public - </a:t>
            </a:r>
            <a:r>
              <a:rPr lang="en-US" sz="2000" dirty="0" err="1">
                <a:latin typeface="Nunito Sans" panose="00000500000000000000" pitchFamily="2" charset="0"/>
              </a:rPr>
              <a:t>Permissionless</a:t>
            </a:r>
            <a:r>
              <a:rPr lang="en-US" sz="2000" dirty="0">
                <a:latin typeface="Nunito Sans" panose="00000500000000000000" pitchFamily="2" charset="0"/>
              </a:rPr>
              <a:t> DLT: </a:t>
            </a:r>
            <a:br>
              <a:rPr lang="en-US" sz="2000" dirty="0">
                <a:latin typeface="Nunito Sans" panose="00000500000000000000" pitchFamily="2" charset="0"/>
              </a:rPr>
            </a:br>
            <a:r>
              <a:rPr lang="en-US" sz="2000" dirty="0">
                <a:latin typeface="Nunito Sans" panose="00000500000000000000" pitchFamily="2" charset="0"/>
              </a:rPr>
              <a:t>Bitcoin – anyone can join the network, any node in the network can participate in the consensus algorithm (could validate transactions). </a:t>
            </a:r>
          </a:p>
          <a:p>
            <a:pPr marL="0" indent="0">
              <a:buNone/>
            </a:pPr>
            <a:r>
              <a:rPr lang="en-US" sz="2000" dirty="0">
                <a:latin typeface="Nunito Sans" panose="00000500000000000000" pitchFamily="2" charset="0"/>
              </a:rPr>
              <a:t>Public - Permissioned DLT: </a:t>
            </a:r>
            <a:br>
              <a:rPr lang="en-US" sz="2000" dirty="0">
                <a:latin typeface="Nunito Sans" panose="00000500000000000000" pitchFamily="2" charset="0"/>
              </a:rPr>
            </a:br>
            <a:r>
              <a:rPr lang="en-US" sz="2000" dirty="0">
                <a:latin typeface="Nunito Sans" panose="00000500000000000000" pitchFamily="2" charset="0"/>
              </a:rPr>
              <a:t>Ripple or any POS Blockchain – anyone can join the network, only selected nodes that respect a rule are allowed to validate transactions (to be part of consensus algorithm).</a:t>
            </a:r>
          </a:p>
          <a:p>
            <a:pPr marL="0" indent="0">
              <a:buNone/>
            </a:pPr>
            <a:r>
              <a:rPr lang="en-US" sz="2000" dirty="0">
                <a:latin typeface="Nunito Sans" panose="00000500000000000000" pitchFamily="2" charset="0"/>
              </a:rPr>
              <a:t>Private - </a:t>
            </a:r>
            <a:r>
              <a:rPr lang="en-US" sz="2000" dirty="0" err="1">
                <a:latin typeface="Nunito Sans" panose="00000500000000000000" pitchFamily="2" charset="0"/>
              </a:rPr>
              <a:t>Permissionless</a:t>
            </a:r>
            <a:r>
              <a:rPr lang="en-US" sz="2000" dirty="0">
                <a:latin typeface="Nunito Sans" panose="00000500000000000000" pitchFamily="2" charset="0"/>
              </a:rPr>
              <a:t> DLT: </a:t>
            </a:r>
            <a:br>
              <a:rPr lang="en-US" sz="2000" dirty="0">
                <a:latin typeface="Nunito Sans" panose="00000500000000000000" pitchFamily="2" charset="0"/>
              </a:rPr>
            </a:br>
            <a:r>
              <a:rPr lang="en-US" sz="2000" dirty="0">
                <a:latin typeface="Nunito Sans" panose="00000500000000000000" pitchFamily="2" charset="0"/>
              </a:rPr>
              <a:t>Private Ethereum –"privacy" is ensured by allowing members to join the network if they have VPN credentials and/or digital certificates. Any node can participate in consensus algorithm. </a:t>
            </a:r>
          </a:p>
          <a:p>
            <a:pPr marL="0" indent="0">
              <a:buNone/>
            </a:pPr>
            <a:r>
              <a:rPr lang="en-US" sz="2000" dirty="0">
                <a:latin typeface="Nunito Sans" panose="00000500000000000000" pitchFamily="2" charset="0"/>
              </a:rPr>
              <a:t>Private - Permissioned DLT: </a:t>
            </a:r>
            <a:br>
              <a:rPr lang="en-US" sz="2000" dirty="0">
                <a:latin typeface="Nunito Sans" panose="00000500000000000000" pitchFamily="2" charset="0"/>
              </a:rPr>
            </a:br>
            <a:r>
              <a:rPr lang="en-US" sz="2000" dirty="0">
                <a:latin typeface="Nunito Sans" panose="00000500000000000000" pitchFamily="2" charset="0"/>
              </a:rPr>
              <a:t>Hyperledger Fabric, Corda - "privacy" is ensured by allowing members to join the network if they have access rights. The permission to validate transactions (in the consensus algorithm) is granted to certain predefined nodes. 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B827CEC9-93CD-4CB1-B06B-9156B90FBBD3}"/>
              </a:ext>
            </a:extLst>
          </p:cNvPr>
          <p:cNvGrpSpPr/>
          <p:nvPr/>
        </p:nvGrpSpPr>
        <p:grpSpPr>
          <a:xfrm>
            <a:off x="2079052" y="2562649"/>
            <a:ext cx="15161197" cy="10011465"/>
            <a:chOff x="839089" y="1667299"/>
            <a:chExt cx="17401917" cy="11491090"/>
          </a:xfrm>
        </p:grpSpPr>
        <p:cxnSp>
          <p:nvCxnSpPr>
            <p:cNvPr id="38" name="Straight Connector 37"/>
            <p:cNvCxnSpPr/>
            <p:nvPr/>
          </p:nvCxnSpPr>
          <p:spPr bwMode="gray">
            <a:xfrm>
              <a:off x="1813568" y="7596179"/>
              <a:ext cx="1439844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 bwMode="gray">
            <a:xfrm>
              <a:off x="9035323" y="3132845"/>
              <a:ext cx="0" cy="89266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Abgerundetes Rechteck 78"/>
            <p:cNvSpPr>
              <a:spLocks/>
            </p:cNvSpPr>
            <p:nvPr/>
          </p:nvSpPr>
          <p:spPr bwMode="gray">
            <a:xfrm rot="16200000">
              <a:off x="-553529" y="4854747"/>
              <a:ext cx="3763517" cy="97827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84000" rIns="384000" rtlCol="0" anchor="ctr"/>
            <a:lstStyle/>
            <a:p>
              <a:pPr algn="ctr"/>
              <a:r>
                <a:rPr lang="en-GB" sz="3200" b="1" dirty="0">
                  <a:latin typeface="Nunito Sans" panose="00000500000000000000" pitchFamily="2" charset="0"/>
                  <a:cs typeface="Arial"/>
                </a:rPr>
                <a:t>Public</a:t>
              </a:r>
            </a:p>
          </p:txBody>
        </p:sp>
        <p:sp>
          <p:nvSpPr>
            <p:cNvPr id="44" name="Abgerundetes Rechteck 78"/>
            <p:cNvSpPr>
              <a:spLocks/>
            </p:cNvSpPr>
            <p:nvPr/>
          </p:nvSpPr>
          <p:spPr bwMode="gray">
            <a:xfrm rot="16200000">
              <a:off x="-553527" y="9318080"/>
              <a:ext cx="3763517" cy="97827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84000" rIns="384000" rtlCol="0" anchor="ctr"/>
            <a:lstStyle/>
            <a:p>
              <a:pPr algn="ctr"/>
              <a:r>
                <a:rPr lang="en-GB" sz="3200" b="1" dirty="0">
                  <a:latin typeface="Nunito Sans" panose="00000500000000000000" pitchFamily="2" charset="0"/>
                  <a:cs typeface="Arial"/>
                </a:rPr>
                <a:t>Private</a:t>
              </a:r>
            </a:p>
          </p:txBody>
        </p:sp>
        <p:sp>
          <p:nvSpPr>
            <p:cNvPr id="45" name="Rechteck 15"/>
            <p:cNvSpPr>
              <a:spLocks/>
            </p:cNvSpPr>
            <p:nvPr/>
          </p:nvSpPr>
          <p:spPr bwMode="gray">
            <a:xfrm>
              <a:off x="3379761" y="1667299"/>
              <a:ext cx="4146738" cy="95027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4000" tIns="288000" rIns="384000" bIns="28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3200" b="1" dirty="0" err="1">
                  <a:solidFill>
                    <a:schemeClr val="bg1"/>
                  </a:solidFill>
                  <a:latin typeface="Nunito Sans" panose="00000500000000000000" pitchFamily="2" charset="0"/>
                </a:rPr>
                <a:t>Permissionless</a:t>
              </a:r>
              <a:endParaRPr lang="en-GB" sz="3200" b="1" dirty="0">
                <a:solidFill>
                  <a:schemeClr val="bg1"/>
                </a:solidFill>
                <a:latin typeface="Nunito Sans" panose="00000500000000000000" pitchFamily="2" charset="0"/>
              </a:endParaRPr>
            </a:p>
          </p:txBody>
        </p:sp>
        <p:sp>
          <p:nvSpPr>
            <p:cNvPr id="46" name="Rechteck 15"/>
            <p:cNvSpPr>
              <a:spLocks/>
            </p:cNvSpPr>
            <p:nvPr/>
          </p:nvSpPr>
          <p:spPr bwMode="gray">
            <a:xfrm>
              <a:off x="10578986" y="1667299"/>
              <a:ext cx="4146738" cy="95027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4000" tIns="288000" rIns="384000" bIns="28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3200" b="1" dirty="0">
                  <a:solidFill>
                    <a:schemeClr val="bg1"/>
                  </a:solidFill>
                  <a:latin typeface="Nunito Sans" panose="00000500000000000000" pitchFamily="2" charset="0"/>
                </a:rPr>
                <a:t>Permissioned</a:t>
              </a:r>
            </a:p>
          </p:txBody>
        </p:sp>
        <p:pic>
          <p:nvPicPr>
            <p:cNvPr id="50178" name="Picture 2" descr="Bildergebnis fÃ¼r ethereum transparen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8639" y="4065597"/>
              <a:ext cx="2282405" cy="1798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180" name="Picture 4" descr="Bildergebnis fÃ¼r bitcoin transparent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6599" y="3114466"/>
              <a:ext cx="2205389" cy="2205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182" name="Picture 6" descr="Bildergebnis fÃ¼r ripple transparent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8344" y="6631901"/>
              <a:ext cx="1967083" cy="1475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184" name="Picture 8" descr="Bildergebnis fÃ¼r eos logo transparent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90117" y="4248319"/>
              <a:ext cx="1589571" cy="1287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186" name="Picture 10" descr="Bildergebnis fÃ¼r HYPERLEDGER FABRIC transparent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06790" y="9079211"/>
              <a:ext cx="2419637" cy="675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188" name="Picture 12" descr="Bildergebnis fÃ¼r enterprise ethereum alliance transparent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3940" y="8645113"/>
              <a:ext cx="2759629" cy="1576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/>
            <p:cNvSpPr txBox="1"/>
            <p:nvPr/>
          </p:nvSpPr>
          <p:spPr>
            <a:xfrm>
              <a:off x="9916329" y="2669732"/>
              <a:ext cx="7178632" cy="3885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2200" dirty="0">
                  <a:latin typeface="Nunito Sans" panose="00000500000000000000" pitchFamily="2" charset="0"/>
                </a:rPr>
                <a:t>Closed group of network maintainers*</a:t>
              </a:r>
              <a:endParaRPr lang="en-GB" sz="2200" dirty="0" err="1">
                <a:latin typeface="Nunito Sans" panose="00000500000000000000" pitchFamily="2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020480" y="2674550"/>
              <a:ext cx="7178631" cy="3885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2200" dirty="0">
                  <a:latin typeface="Nunito Sans" panose="00000500000000000000" pitchFamily="2" charset="0"/>
                </a:rPr>
                <a:t>Everyone can be a network maintainer*</a:t>
              </a:r>
              <a:endParaRPr lang="en-GB" sz="2200" dirty="0" err="1">
                <a:latin typeface="Nunito Sans" panose="00000500000000000000" pitchFamily="2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 rot="16200000">
              <a:off x="671223" y="9439257"/>
              <a:ext cx="3201784" cy="7771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2200" dirty="0">
                  <a:latin typeface="Nunito Sans" panose="00000500000000000000" pitchFamily="2" charset="0"/>
                </a:rPr>
                <a:t>Data access limited</a:t>
              </a:r>
              <a:br>
                <a:rPr lang="de-DE" sz="2200" dirty="0">
                  <a:latin typeface="Nunito Sans" panose="00000500000000000000" pitchFamily="2" charset="0"/>
                </a:rPr>
              </a:br>
              <a:r>
                <a:rPr lang="de-DE" sz="2200" dirty="0">
                  <a:latin typeface="Nunito Sans" panose="00000500000000000000" pitchFamily="2" charset="0"/>
                </a:rPr>
                <a:t> to predefined users</a:t>
              </a:r>
              <a:endParaRPr lang="en-GB" sz="2200" dirty="0" err="1">
                <a:latin typeface="Nunito Sans" panose="00000500000000000000" pitchFamily="2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 rot="16200000">
              <a:off x="550612" y="4940786"/>
              <a:ext cx="3443005" cy="7771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2200" dirty="0">
                  <a:latin typeface="Nunito Sans" panose="00000500000000000000" pitchFamily="2" charset="0"/>
                </a:rPr>
                <a:t>Data access for everyone</a:t>
              </a:r>
              <a:endParaRPr lang="en-GB" sz="2200" dirty="0" err="1">
                <a:latin typeface="Nunito Sans" panose="00000500000000000000" pitchFamily="2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 rot="18900000">
              <a:off x="7822224" y="8236683"/>
              <a:ext cx="4410325" cy="81685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88000" rIns="288000" bIns="288000" rtlCol="0" anchor="ctr"/>
            <a:lstStyle/>
            <a:p>
              <a:pPr algn="ctr"/>
              <a:r>
                <a:rPr lang="de-DE" sz="2400" dirty="0">
                  <a:solidFill>
                    <a:schemeClr val="bg1"/>
                  </a:solidFill>
                  <a:latin typeface="Nunito Sans" panose="00000500000000000000" pitchFamily="2" charset="0"/>
                </a:rPr>
                <a:t>Private Solutions</a:t>
              </a:r>
              <a:endParaRPr lang="en-GB" sz="2400" dirty="0">
                <a:solidFill>
                  <a:schemeClr val="bg1"/>
                </a:solidFill>
                <a:latin typeface="Nunito Sans" panose="00000500000000000000" pitchFamily="2" charset="0"/>
              </a:endParaRPr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753484">
              <a:off x="7248261" y="6439931"/>
              <a:ext cx="2028592" cy="680288"/>
            </a:xfrm>
            <a:prstGeom prst="rect">
              <a:avLst/>
            </a:prstGeom>
          </p:spPr>
        </p:pic>
        <p:cxnSp>
          <p:nvCxnSpPr>
            <p:cNvPr id="52" name="Straight Arrow Connector 51"/>
            <p:cNvCxnSpPr/>
            <p:nvPr/>
          </p:nvCxnSpPr>
          <p:spPr bwMode="gray">
            <a:xfrm flipH="1">
              <a:off x="4001543" y="7371284"/>
              <a:ext cx="3365363" cy="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01016" y="10759032"/>
              <a:ext cx="4482328" cy="472885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839089" y="12560348"/>
              <a:ext cx="6774872" cy="3179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800" i="1" dirty="0">
                  <a:latin typeface="Nunito Sans" panose="00000500000000000000" pitchFamily="2" charset="0"/>
                </a:rPr>
                <a:t>* Have a copy of the ledger and validate transactions</a:t>
              </a:r>
              <a:endParaRPr lang="en-GB" sz="1800" i="1" dirty="0" err="1">
                <a:latin typeface="Nunito Sans" panose="00000500000000000000" pitchFamily="2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90463" y="10544433"/>
              <a:ext cx="2714339" cy="1230104"/>
            </a:xfrm>
            <a:prstGeom prst="rect">
              <a:avLst/>
            </a:prstGeom>
          </p:spPr>
        </p:pic>
        <p:sp>
          <p:nvSpPr>
            <p:cNvPr id="30" name="TextBox 27">
              <a:extLst>
                <a:ext uri="{FF2B5EF4-FFF2-40B4-BE49-F238E27FC236}">
                  <a16:creationId xmlns:a16="http://schemas.microsoft.com/office/drawing/2014/main" id="{736CCCE9-BB8D-423F-A4EF-EE51D96DD3AA}"/>
                </a:ext>
              </a:extLst>
            </p:cNvPr>
            <p:cNvSpPr txBox="1"/>
            <p:nvPr/>
          </p:nvSpPr>
          <p:spPr>
            <a:xfrm>
              <a:off x="9338090" y="12522514"/>
              <a:ext cx="8902916" cy="6358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800" i="1" dirty="0">
                  <a:latin typeface="Nunito Sans" panose="00000500000000000000" pitchFamily="2" charset="0"/>
                </a:rPr>
                <a:t>** Few public DLTs support encrypted Datastreams to provide privacy within open ecosystems (similar to an encrypted email)</a:t>
              </a:r>
              <a:endParaRPr lang="en-GB" sz="1800" i="1" dirty="0" err="1">
                <a:latin typeface="Nunito Sans" panose="00000500000000000000" pitchFamily="2" charset="0"/>
              </a:endParaRPr>
            </a:p>
          </p:txBody>
        </p:sp>
        <p:pic>
          <p:nvPicPr>
            <p:cNvPr id="6" name="Picture 7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0FBAFD01-EB8B-4C1F-AD02-85415A940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00499" y="5158105"/>
              <a:ext cx="2286003" cy="1524003"/>
            </a:xfrm>
            <a:prstGeom prst="rect">
              <a:avLst/>
            </a:prstGeom>
          </p:spPr>
        </p:pic>
        <p:sp>
          <p:nvSpPr>
            <p:cNvPr id="48" name="Rectangle 47"/>
            <p:cNvSpPr/>
            <p:nvPr/>
          </p:nvSpPr>
          <p:spPr>
            <a:xfrm rot="18900000">
              <a:off x="5292128" y="6079427"/>
              <a:ext cx="4410325" cy="81685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88000" rIns="288000" bIns="288000" rtlCol="0" anchor="ctr"/>
            <a:lstStyle/>
            <a:p>
              <a:pPr algn="ctr"/>
              <a:r>
                <a:rPr lang="de-DE" sz="2400" dirty="0">
                  <a:solidFill>
                    <a:schemeClr val="bg1"/>
                  </a:solidFill>
                  <a:latin typeface="Nunito Sans" panose="00000500000000000000" pitchFamily="2" charset="0"/>
                </a:rPr>
                <a:t>Open Ecosystems</a:t>
              </a:r>
              <a:endParaRPr lang="en-GB" sz="2400" dirty="0">
                <a:solidFill>
                  <a:schemeClr val="bg1"/>
                </a:solidFill>
                <a:latin typeface="Nunito Sans" panose="00000500000000000000" pitchFamily="2" charset="0"/>
              </a:endParaRPr>
            </a:p>
          </p:txBody>
        </p:sp>
      </p:grpSp>
      <p:pic>
        <p:nvPicPr>
          <p:cNvPr id="4098" name="Picture 2" descr="Image result for hyperledger sawtooth">
            <a:extLst>
              <a:ext uri="{FF2B5EF4-FFF2-40B4-BE49-F238E27FC236}">
                <a16:creationId xmlns:a16="http://schemas.microsoft.com/office/drawing/2014/main" id="{C82CA613-0408-48B6-861C-EC37BE429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4299" y="8534993"/>
            <a:ext cx="3179632" cy="158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E903937-64B8-4B37-9A7E-28AF36B3C36D}"/>
              </a:ext>
            </a:extLst>
          </p:cNvPr>
          <p:cNvSpPr txBox="1"/>
          <p:nvPr/>
        </p:nvSpPr>
        <p:spPr>
          <a:xfrm>
            <a:off x="5697212" y="9627216"/>
            <a:ext cx="2354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/>
              <a:t>(in </a:t>
            </a:r>
            <a:r>
              <a:rPr lang="de-DE" i="1" dirty="0" err="1"/>
              <a:t>permissionless</a:t>
            </a:r>
            <a:r>
              <a:rPr lang="de-DE" i="1" dirty="0"/>
              <a:t> </a:t>
            </a:r>
            <a:r>
              <a:rPr lang="de-DE" i="1" dirty="0" err="1"/>
              <a:t>mode</a:t>
            </a:r>
            <a:r>
              <a:rPr lang="de-DE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63523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0" descr="Shape 4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2"/>
            <a:ext cx="24383996" cy="2154868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0"/>
          <p:cNvSpPr txBox="1">
            <a:spLocks noGrp="1"/>
          </p:cNvSpPr>
          <p:nvPr>
            <p:ph type="title"/>
          </p:nvPr>
        </p:nvSpPr>
        <p:spPr>
          <a:xfrm>
            <a:off x="1689099" y="-65566"/>
            <a:ext cx="21005700" cy="2286000"/>
          </a:xfrm>
          <a:prstGeom prst="rect">
            <a:avLst/>
          </a:prstGeom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dirty="0">
                <a:solidFill>
                  <a:schemeClr val="lt1"/>
                </a:solidFill>
                <a:latin typeface="Nunito Sans" panose="00000500000000000000" pitchFamily="2" charset="0"/>
                <a:sym typeface="Century Gothic"/>
              </a:rPr>
              <a:t>More than just a protocol</a:t>
            </a:r>
            <a:endParaRPr dirty="0">
              <a:latin typeface="Nunito Sans" panose="00000500000000000000" pitchFamily="2" charset="0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35EF8E2D-50DC-4988-B449-3BC18AF33D44}"/>
              </a:ext>
            </a:extLst>
          </p:cNvPr>
          <p:cNvGrpSpPr/>
          <p:nvPr/>
        </p:nvGrpSpPr>
        <p:grpSpPr>
          <a:xfrm>
            <a:off x="2633038" y="2733429"/>
            <a:ext cx="19117924" cy="9001372"/>
            <a:chOff x="3813966" y="3099189"/>
            <a:chExt cx="16804544" cy="8467672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4B3B1F51-BD85-4199-9CDC-36D573954929}"/>
                </a:ext>
              </a:extLst>
            </p:cNvPr>
            <p:cNvSpPr/>
            <p:nvPr/>
          </p:nvSpPr>
          <p:spPr>
            <a:xfrm>
              <a:off x="3813966" y="4633327"/>
              <a:ext cx="7129239" cy="693076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95910" tIns="195910" rIns="195910" bIns="195910" rtlCol="0" anchor="t"/>
            <a:lstStyle/>
            <a:p>
              <a:pPr algn="ctr"/>
              <a:r>
                <a:rPr lang="de-DE" sz="2800" dirty="0">
                  <a:solidFill>
                    <a:schemeClr val="bg1"/>
                  </a:solidFill>
                  <a:latin typeface="Nunito Sans" panose="00000500000000000000" pitchFamily="2" charset="0"/>
                </a:rPr>
                <a:t>Technology</a:t>
              </a:r>
            </a:p>
          </p:txBody>
        </p: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D4500951-BF7A-4A35-B78D-962903E5213F}"/>
                </a:ext>
              </a:extLst>
            </p:cNvPr>
            <p:cNvGrpSpPr/>
            <p:nvPr/>
          </p:nvGrpSpPr>
          <p:grpSpPr>
            <a:xfrm>
              <a:off x="4088533" y="5379832"/>
              <a:ext cx="6558636" cy="5899428"/>
              <a:chOff x="846251" y="3117106"/>
              <a:chExt cx="3695667" cy="3324215"/>
            </a:xfrm>
          </p:grpSpPr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3CB3553C-1AF7-432A-A4FB-2DE1F4A9B279}"/>
                  </a:ext>
                </a:extLst>
              </p:cNvPr>
              <p:cNvSpPr/>
              <p:nvPr/>
            </p:nvSpPr>
            <p:spPr>
              <a:xfrm>
                <a:off x="854467" y="3117106"/>
                <a:ext cx="3687451" cy="93059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lIns="195910" tIns="195910" rIns="195910" bIns="195910" rtlCol="0" anchor="t"/>
              <a:lstStyle/>
              <a:p>
                <a:pPr algn="ctr"/>
                <a:r>
                  <a:rPr lang="de-DE" sz="2400" dirty="0">
                    <a:solidFill>
                      <a:schemeClr val="bg1"/>
                    </a:solidFill>
                    <a:latin typeface="Nunito Sans" panose="00000500000000000000" pitchFamily="2" charset="0"/>
                  </a:rPr>
                  <a:t>Architecture*</a:t>
                </a:r>
              </a:p>
            </p:txBody>
          </p:sp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DE523247-364D-4EC0-ADC8-E2648A580F23}"/>
                  </a:ext>
                </a:extLst>
              </p:cNvPr>
              <p:cNvSpPr/>
              <p:nvPr/>
            </p:nvSpPr>
            <p:spPr>
              <a:xfrm>
                <a:off x="964914" y="3511085"/>
                <a:ext cx="1116000" cy="481428"/>
              </a:xfrm>
              <a:prstGeom prst="rect">
                <a:avLst/>
              </a:prstGeom>
              <a:solidFill>
                <a:srgbClr val="08535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lIns="195910" tIns="195910" rIns="195910" bIns="195910" rtlCol="0" anchor="ctr"/>
              <a:lstStyle/>
              <a:p>
                <a:pPr algn="ctr"/>
                <a:r>
                  <a:rPr lang="de-DE" sz="2000" dirty="0">
                    <a:solidFill>
                      <a:schemeClr val="bg1"/>
                    </a:solidFill>
                    <a:latin typeface="Nunito Sans" panose="00000500000000000000" pitchFamily="2" charset="0"/>
                  </a:rPr>
                  <a:t>Blockchain</a:t>
                </a:r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C8AFFF70-849B-4F87-B9B9-C2BB05E6A55E}"/>
                  </a:ext>
                </a:extLst>
              </p:cNvPr>
              <p:cNvSpPr/>
              <p:nvPr/>
            </p:nvSpPr>
            <p:spPr>
              <a:xfrm>
                <a:off x="2136332" y="3511085"/>
                <a:ext cx="1116000" cy="481428"/>
              </a:xfrm>
              <a:prstGeom prst="rect">
                <a:avLst/>
              </a:prstGeom>
              <a:solidFill>
                <a:srgbClr val="08535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lIns="195910" tIns="195910" rIns="195910" bIns="195910" rtlCol="0" anchor="ctr"/>
              <a:lstStyle/>
              <a:p>
                <a:pPr algn="ctr"/>
                <a:r>
                  <a:rPr lang="de-DE" sz="2000" dirty="0">
                    <a:solidFill>
                      <a:schemeClr val="bg1"/>
                    </a:solidFill>
                    <a:latin typeface="Nunito Sans" panose="00000500000000000000" pitchFamily="2" charset="0"/>
                  </a:rPr>
                  <a:t>DAG (IOTA)</a:t>
                </a:r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4AEBEB25-E617-4BBD-BA41-99C40A0C61AD}"/>
                  </a:ext>
                </a:extLst>
              </p:cNvPr>
              <p:cNvSpPr/>
              <p:nvPr/>
            </p:nvSpPr>
            <p:spPr>
              <a:xfrm>
                <a:off x="3306443" y="3511085"/>
                <a:ext cx="1116000" cy="481428"/>
              </a:xfrm>
              <a:prstGeom prst="rect">
                <a:avLst/>
              </a:prstGeom>
              <a:solidFill>
                <a:srgbClr val="08535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lIns="195910" tIns="195910" rIns="195910" bIns="195910" rtlCol="0" anchor="ctr"/>
              <a:lstStyle/>
              <a:p>
                <a:pPr algn="ctr"/>
                <a:r>
                  <a:rPr lang="de-DE" sz="2000" dirty="0">
                    <a:solidFill>
                      <a:schemeClr val="bg1"/>
                    </a:solidFill>
                    <a:latin typeface="Nunito Sans" panose="00000500000000000000" pitchFamily="2" charset="0"/>
                  </a:rPr>
                  <a:t>Hashgraph</a:t>
                </a:r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C4EAAA0B-03FD-4362-AB18-2C15690B5243}"/>
                  </a:ext>
                </a:extLst>
              </p:cNvPr>
              <p:cNvSpPr/>
              <p:nvPr/>
            </p:nvSpPr>
            <p:spPr>
              <a:xfrm>
                <a:off x="849755" y="4147203"/>
                <a:ext cx="3691179" cy="39640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lIns="195910" tIns="195910" rIns="195910" bIns="195910" rtlCol="0" anchor="t"/>
              <a:lstStyle/>
              <a:p>
                <a:pPr algn="ctr"/>
                <a:r>
                  <a:rPr lang="de-DE" sz="2400" dirty="0">
                    <a:solidFill>
                      <a:schemeClr val="bg1"/>
                    </a:solidFill>
                    <a:latin typeface="Nunito Sans" panose="00000500000000000000" pitchFamily="2" charset="0"/>
                  </a:rPr>
                  <a:t>Consensus* (PoW, PoS, DPoS, PoA)</a:t>
                </a:r>
              </a:p>
            </p:txBody>
          </p:sp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C2AB9AD4-0CAD-42C6-B5DB-5E7DC14ED52C}"/>
                  </a:ext>
                </a:extLst>
              </p:cNvPr>
              <p:cNvSpPr/>
              <p:nvPr/>
            </p:nvSpPr>
            <p:spPr>
              <a:xfrm>
                <a:off x="846251" y="4672624"/>
                <a:ext cx="3691179" cy="176869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lIns="195910" tIns="195910" rIns="195910" bIns="195910" rtlCol="0" anchor="t"/>
              <a:lstStyle/>
              <a:p>
                <a:pPr algn="ctr"/>
                <a:r>
                  <a:rPr lang="de-DE" sz="2400" dirty="0" err="1">
                    <a:solidFill>
                      <a:schemeClr val="bg1"/>
                    </a:solidFill>
                    <a:latin typeface="Nunito Sans" panose="00000500000000000000" pitchFamily="2" charset="0"/>
                  </a:rPr>
                  <a:t>Capabilities</a:t>
                </a:r>
                <a:r>
                  <a:rPr lang="de-DE" sz="2400" dirty="0">
                    <a:solidFill>
                      <a:schemeClr val="bg1"/>
                    </a:solidFill>
                    <a:latin typeface="Nunito Sans" panose="00000500000000000000" pitchFamily="2" charset="0"/>
                  </a:rPr>
                  <a:t>*</a:t>
                </a:r>
                <a:br>
                  <a:rPr lang="de-DE" sz="2400" dirty="0">
                    <a:solidFill>
                      <a:schemeClr val="bg1"/>
                    </a:solidFill>
                    <a:latin typeface="Nunito Sans" panose="00000500000000000000" pitchFamily="2" charset="0"/>
                  </a:rPr>
                </a:br>
                <a:r>
                  <a:rPr lang="en-US" sz="2000" dirty="0">
                    <a:solidFill>
                      <a:schemeClr val="bg1"/>
                    </a:solidFill>
                    <a:latin typeface="Nunito Sans" panose="00000500000000000000" pitchFamily="2" charset="0"/>
                  </a:rPr>
                  <a:t>(incl. second layer implementations and modules)</a:t>
                </a:r>
                <a:endParaRPr lang="de-DE" sz="2400" dirty="0">
                  <a:solidFill>
                    <a:schemeClr val="bg1"/>
                  </a:solidFill>
                  <a:latin typeface="Nunito Sans" panose="00000500000000000000" pitchFamily="2" charset="0"/>
                </a:endParaRPr>
              </a:p>
            </p:txBody>
          </p:sp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52E8F7AE-1901-49E5-B5D0-C0DCE6039F21}"/>
                  </a:ext>
                </a:extLst>
              </p:cNvPr>
              <p:cNvSpPr/>
              <p:nvPr/>
            </p:nvSpPr>
            <p:spPr>
              <a:xfrm>
                <a:off x="973998" y="5267459"/>
                <a:ext cx="1116000" cy="481428"/>
              </a:xfrm>
              <a:prstGeom prst="rect">
                <a:avLst/>
              </a:prstGeom>
              <a:solidFill>
                <a:srgbClr val="08535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lIns="195910" tIns="195910" rIns="195910" bIns="195910" rtlCol="0" anchor="ctr"/>
              <a:lstStyle/>
              <a:p>
                <a:pPr algn="ctr"/>
                <a:r>
                  <a:rPr lang="de-DE" sz="1800" dirty="0">
                    <a:solidFill>
                      <a:schemeClr val="bg1"/>
                    </a:solidFill>
                    <a:latin typeface="Nunito Sans" panose="00000500000000000000" pitchFamily="2" charset="0"/>
                  </a:rPr>
                  <a:t>Smart </a:t>
                </a:r>
                <a:r>
                  <a:rPr lang="de-DE" sz="1800" dirty="0" err="1">
                    <a:solidFill>
                      <a:schemeClr val="bg1"/>
                    </a:solidFill>
                    <a:latin typeface="Nunito Sans" panose="00000500000000000000" pitchFamily="2" charset="0"/>
                  </a:rPr>
                  <a:t>Contracts</a:t>
                </a:r>
                <a:endParaRPr lang="de-DE" sz="1800" dirty="0">
                  <a:solidFill>
                    <a:schemeClr val="bg1"/>
                  </a:solidFill>
                  <a:latin typeface="Nunito Sans" panose="00000500000000000000" pitchFamily="2" charset="0"/>
                </a:endParaRPr>
              </a:p>
            </p:txBody>
          </p:sp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5CB767C3-B016-44E3-8EAA-B66509AF00B4}"/>
                  </a:ext>
                </a:extLst>
              </p:cNvPr>
              <p:cNvSpPr/>
              <p:nvPr/>
            </p:nvSpPr>
            <p:spPr>
              <a:xfrm>
                <a:off x="2145417" y="5267459"/>
                <a:ext cx="1116000" cy="481428"/>
              </a:xfrm>
              <a:prstGeom prst="rect">
                <a:avLst/>
              </a:prstGeom>
              <a:solidFill>
                <a:srgbClr val="08535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lIns="195910" tIns="195910" rIns="195910" bIns="195910" rtlCol="0" anchor="ctr"/>
              <a:lstStyle/>
              <a:p>
                <a:pPr algn="ctr"/>
                <a:r>
                  <a:rPr lang="de-DE" sz="1800" dirty="0" err="1">
                    <a:solidFill>
                      <a:schemeClr val="bg1"/>
                    </a:solidFill>
                    <a:latin typeface="Nunito Sans" panose="00000500000000000000" pitchFamily="2" charset="0"/>
                  </a:rPr>
                  <a:t>Economic</a:t>
                </a:r>
                <a:r>
                  <a:rPr lang="de-DE" sz="1800" dirty="0">
                    <a:solidFill>
                      <a:schemeClr val="bg1"/>
                    </a:solidFill>
                    <a:latin typeface="Nunito Sans" panose="00000500000000000000" pitchFamily="2" charset="0"/>
                  </a:rPr>
                  <a:t> </a:t>
                </a:r>
                <a:r>
                  <a:rPr lang="de-DE" sz="1800" dirty="0" err="1">
                    <a:solidFill>
                      <a:schemeClr val="bg1"/>
                    </a:solidFill>
                    <a:latin typeface="Nunito Sans" panose="00000500000000000000" pitchFamily="2" charset="0"/>
                  </a:rPr>
                  <a:t>clustering</a:t>
                </a:r>
                <a:r>
                  <a:rPr lang="de-DE" sz="1800" dirty="0">
                    <a:solidFill>
                      <a:schemeClr val="bg1"/>
                    </a:solidFill>
                    <a:latin typeface="Nunito Sans" panose="00000500000000000000" pitchFamily="2" charset="0"/>
                  </a:rPr>
                  <a:t> /</a:t>
                </a:r>
                <a:br>
                  <a:rPr lang="de-DE" sz="1800" dirty="0">
                    <a:solidFill>
                      <a:schemeClr val="bg1"/>
                    </a:solidFill>
                    <a:latin typeface="Nunito Sans" panose="00000500000000000000" pitchFamily="2" charset="0"/>
                  </a:rPr>
                </a:br>
                <a:r>
                  <a:rPr lang="de-DE" sz="1800" dirty="0" err="1">
                    <a:solidFill>
                      <a:schemeClr val="bg1"/>
                    </a:solidFill>
                    <a:latin typeface="Nunito Sans" panose="00000500000000000000" pitchFamily="2" charset="0"/>
                  </a:rPr>
                  <a:t>sharding</a:t>
                </a:r>
                <a:endParaRPr lang="de-DE" sz="2000" dirty="0">
                  <a:solidFill>
                    <a:schemeClr val="bg1"/>
                  </a:solidFill>
                  <a:latin typeface="Nunito Sans" panose="00000500000000000000" pitchFamily="2" charset="0"/>
                </a:endParaRPr>
              </a:p>
            </p:txBody>
          </p:sp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9FB3331D-D75B-4EFC-9C82-93C4A7037A43}"/>
                  </a:ext>
                </a:extLst>
              </p:cNvPr>
              <p:cNvSpPr/>
              <p:nvPr/>
            </p:nvSpPr>
            <p:spPr>
              <a:xfrm>
                <a:off x="3315528" y="5267459"/>
                <a:ext cx="1116000" cy="481428"/>
              </a:xfrm>
              <a:prstGeom prst="rect">
                <a:avLst/>
              </a:prstGeom>
              <a:solidFill>
                <a:srgbClr val="08535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lIns="195910" tIns="195910" rIns="195910" bIns="195910" rtlCol="0" anchor="ctr"/>
              <a:lstStyle/>
              <a:p>
                <a:pPr algn="ctr"/>
                <a:r>
                  <a:rPr lang="de-DE" sz="1800" dirty="0" err="1">
                    <a:solidFill>
                      <a:schemeClr val="bg1"/>
                    </a:solidFill>
                    <a:latin typeface="Nunito Sans" panose="00000500000000000000" pitchFamily="2" charset="0"/>
                  </a:rPr>
                  <a:t>Interoperatibility</a:t>
                </a:r>
                <a:endParaRPr lang="de-DE" sz="2000" dirty="0">
                  <a:solidFill>
                    <a:schemeClr val="bg1"/>
                  </a:solidFill>
                  <a:latin typeface="Nunito Sans" panose="00000500000000000000" pitchFamily="2" charset="0"/>
                </a:endParaRPr>
              </a:p>
            </p:txBody>
          </p:sp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0997183E-3C7B-476A-8192-95B1DD4C0CA4}"/>
                  </a:ext>
                </a:extLst>
              </p:cNvPr>
              <p:cNvSpPr/>
              <p:nvPr/>
            </p:nvSpPr>
            <p:spPr>
              <a:xfrm>
                <a:off x="973998" y="5865151"/>
                <a:ext cx="1116000" cy="481428"/>
              </a:xfrm>
              <a:prstGeom prst="rect">
                <a:avLst/>
              </a:prstGeom>
              <a:solidFill>
                <a:srgbClr val="08535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lIns="195910" tIns="195910" rIns="195910" bIns="195910" rtlCol="0" anchor="ctr"/>
              <a:lstStyle/>
              <a:p>
                <a:pPr algn="ctr"/>
                <a:r>
                  <a:rPr lang="de-DE" sz="1800" dirty="0">
                    <a:solidFill>
                      <a:schemeClr val="bg1"/>
                    </a:solidFill>
                    <a:latin typeface="Nunito Sans" panose="00000500000000000000" pitchFamily="2" charset="0"/>
                  </a:rPr>
                  <a:t>Quorum </a:t>
                </a:r>
                <a:r>
                  <a:rPr lang="de-DE" sz="1800" dirty="0" err="1">
                    <a:solidFill>
                      <a:schemeClr val="bg1"/>
                    </a:solidFill>
                    <a:latin typeface="Nunito Sans" panose="00000500000000000000" pitchFamily="2" charset="0"/>
                  </a:rPr>
                  <a:t>based</a:t>
                </a:r>
                <a:r>
                  <a:rPr lang="de-DE" sz="1800" dirty="0">
                    <a:solidFill>
                      <a:schemeClr val="bg1"/>
                    </a:solidFill>
                    <a:latin typeface="Nunito Sans" panose="00000500000000000000" pitchFamily="2" charset="0"/>
                  </a:rPr>
                  <a:t> </a:t>
                </a:r>
                <a:r>
                  <a:rPr lang="de-DE" sz="1800" dirty="0" err="1">
                    <a:solidFill>
                      <a:schemeClr val="bg1"/>
                    </a:solidFill>
                    <a:latin typeface="Nunito Sans" panose="00000500000000000000" pitchFamily="2" charset="0"/>
                  </a:rPr>
                  <a:t>computing</a:t>
                </a:r>
                <a:endParaRPr lang="de-DE" sz="1800" dirty="0">
                  <a:solidFill>
                    <a:schemeClr val="bg1"/>
                  </a:solidFill>
                  <a:latin typeface="Nunito Sans" panose="00000500000000000000" pitchFamily="2" charset="0"/>
                </a:endParaRPr>
              </a:p>
            </p:txBody>
          </p:sp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E9BFF498-3F82-48A6-9C2F-A0FE45645483}"/>
                  </a:ext>
                </a:extLst>
              </p:cNvPr>
              <p:cNvSpPr/>
              <p:nvPr/>
            </p:nvSpPr>
            <p:spPr>
              <a:xfrm>
                <a:off x="2142330" y="5861075"/>
                <a:ext cx="1116000" cy="481428"/>
              </a:xfrm>
              <a:prstGeom prst="rect">
                <a:avLst/>
              </a:prstGeom>
              <a:solidFill>
                <a:srgbClr val="08535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lIns="195910" tIns="195910" rIns="195910" bIns="195910" rtlCol="0" anchor="ctr"/>
              <a:lstStyle/>
              <a:p>
                <a:pPr algn="ctr"/>
                <a:r>
                  <a:rPr lang="de-DE" sz="1800" dirty="0">
                    <a:solidFill>
                      <a:schemeClr val="bg1"/>
                    </a:solidFill>
                    <a:latin typeface="Nunito Sans" panose="00000500000000000000" pitchFamily="2" charset="0"/>
                  </a:rPr>
                  <a:t>Distributed </a:t>
                </a:r>
                <a:r>
                  <a:rPr lang="de-DE" sz="1800" dirty="0" err="1">
                    <a:solidFill>
                      <a:schemeClr val="bg1"/>
                    </a:solidFill>
                    <a:latin typeface="Nunito Sans" panose="00000500000000000000" pitchFamily="2" charset="0"/>
                  </a:rPr>
                  <a:t>Computation</a:t>
                </a:r>
                <a:endParaRPr lang="de-DE" sz="1800" dirty="0">
                  <a:solidFill>
                    <a:schemeClr val="bg1"/>
                  </a:solidFill>
                  <a:latin typeface="Nunito Sans" panose="00000500000000000000" pitchFamily="2" charset="0"/>
                </a:endParaRPr>
              </a:p>
            </p:txBody>
          </p:sp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FF7F2D13-B6DC-495C-A993-AF1F0F0331EF}"/>
                  </a:ext>
                </a:extLst>
              </p:cNvPr>
              <p:cNvSpPr/>
              <p:nvPr/>
            </p:nvSpPr>
            <p:spPr>
              <a:xfrm>
                <a:off x="3310661" y="5865151"/>
                <a:ext cx="1116000" cy="481428"/>
              </a:xfrm>
              <a:prstGeom prst="rect">
                <a:avLst/>
              </a:prstGeom>
              <a:solidFill>
                <a:srgbClr val="08535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lIns="195910" tIns="195910" rIns="195910" bIns="195910" rtlCol="0" anchor="ctr"/>
              <a:lstStyle/>
              <a:p>
                <a:pPr algn="ctr"/>
                <a:r>
                  <a:rPr lang="de-DE" sz="1800" dirty="0" err="1">
                    <a:solidFill>
                      <a:schemeClr val="bg1"/>
                    </a:solidFill>
                    <a:latin typeface="Nunito Sans" panose="00000500000000000000" pitchFamily="2" charset="0"/>
                  </a:rPr>
                  <a:t>Encrypted</a:t>
                </a:r>
                <a:r>
                  <a:rPr lang="de-DE" sz="1800" dirty="0">
                    <a:solidFill>
                      <a:schemeClr val="bg1"/>
                    </a:solidFill>
                    <a:latin typeface="Nunito Sans" panose="00000500000000000000" pitchFamily="2" charset="0"/>
                  </a:rPr>
                  <a:t> Data Channels</a:t>
                </a:r>
              </a:p>
            </p:txBody>
          </p:sp>
        </p:grp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FE7D42A2-36C1-4DB1-9D07-0E7237E12F0A}"/>
                </a:ext>
              </a:extLst>
            </p:cNvPr>
            <p:cNvSpPr/>
            <p:nvPr/>
          </p:nvSpPr>
          <p:spPr>
            <a:xfrm>
              <a:off x="11221757" y="4633327"/>
              <a:ext cx="4571237" cy="74198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95910" tIns="195910" rIns="195910" bIns="195910" rtlCol="0" anchor="ctr"/>
            <a:lstStyle/>
            <a:p>
              <a:pPr algn="ctr"/>
              <a:r>
                <a:rPr lang="de-DE" sz="2800" dirty="0" err="1">
                  <a:solidFill>
                    <a:schemeClr val="bg1"/>
                  </a:solidFill>
                  <a:latin typeface="Nunito Sans" panose="00000500000000000000" pitchFamily="2" charset="0"/>
                </a:rPr>
                <a:t>Ecosystem</a:t>
              </a:r>
              <a:endParaRPr lang="de-DE" sz="2800" dirty="0">
                <a:solidFill>
                  <a:schemeClr val="bg1"/>
                </a:solidFill>
                <a:latin typeface="Nunito Sans" panose="00000500000000000000" pitchFamily="2" charset="0"/>
              </a:endParaRPr>
            </a:p>
          </p:txBody>
        </p:sp>
        <p:grpSp>
          <p:nvGrpSpPr>
            <p:cNvPr id="30" name="Group 6">
              <a:extLst>
                <a:ext uri="{FF2B5EF4-FFF2-40B4-BE49-F238E27FC236}">
                  <a16:creationId xmlns:a16="http://schemas.microsoft.com/office/drawing/2014/main" id="{718109BA-4C9B-4021-A59D-F144A3478287}"/>
                </a:ext>
              </a:extLst>
            </p:cNvPr>
            <p:cNvGrpSpPr/>
            <p:nvPr/>
          </p:nvGrpSpPr>
          <p:grpSpPr>
            <a:xfrm>
              <a:off x="11645409" y="5584634"/>
              <a:ext cx="3731646" cy="5982227"/>
              <a:chOff x="5036235" y="3339254"/>
              <a:chExt cx="2057156" cy="3297841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138115D2-6116-495E-A593-BECEB184C3D3}"/>
                  </a:ext>
                </a:extLst>
              </p:cNvPr>
              <p:cNvSpPr/>
              <p:nvPr/>
            </p:nvSpPr>
            <p:spPr>
              <a:xfrm rot="16200000">
                <a:off x="3596684" y="4778805"/>
                <a:ext cx="3297841" cy="418739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95910" tIns="195910" rIns="195910" bIns="195910" rtlCol="0" anchor="ctr"/>
              <a:lstStyle/>
              <a:p>
                <a:pPr algn="ctr"/>
                <a:r>
                  <a:rPr lang="de-DE" sz="2400" dirty="0">
                    <a:solidFill>
                      <a:schemeClr val="bg1"/>
                    </a:solidFill>
                    <a:latin typeface="Nunito Sans" panose="00000500000000000000" pitchFamily="2" charset="0"/>
                  </a:rPr>
                  <a:t>Partners &amp; Supporters</a:t>
                </a:r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5595A843-5A8E-468B-BCAD-1D1C7A757B89}"/>
                  </a:ext>
                </a:extLst>
              </p:cNvPr>
              <p:cNvSpPr/>
              <p:nvPr/>
            </p:nvSpPr>
            <p:spPr>
              <a:xfrm rot="16200000">
                <a:off x="4142823" y="4778805"/>
                <a:ext cx="3297841" cy="418739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95910" tIns="195910" rIns="195910" bIns="195910" rtlCol="0" anchor="ctr"/>
              <a:lstStyle/>
              <a:p>
                <a:pPr algn="ctr"/>
                <a:r>
                  <a:rPr lang="de-DE" sz="2400" dirty="0">
                    <a:solidFill>
                      <a:schemeClr val="bg1"/>
                    </a:solidFill>
                    <a:latin typeface="Nunito Sans" panose="00000500000000000000" pitchFamily="2" charset="0"/>
                  </a:rPr>
                  <a:t>Data &amp; Industry Marketplace</a:t>
                </a:r>
              </a:p>
            </p:txBody>
          </p:sp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4CE62550-1082-48B6-8238-F9A0C9CC3A70}"/>
                  </a:ext>
                </a:extLst>
              </p:cNvPr>
              <p:cNvSpPr/>
              <p:nvPr/>
            </p:nvSpPr>
            <p:spPr>
              <a:xfrm rot="16200000">
                <a:off x="4688962" y="4778805"/>
                <a:ext cx="3297841" cy="418739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95910" tIns="195910" rIns="195910" bIns="195910" rtlCol="0" anchor="ctr"/>
              <a:lstStyle/>
              <a:p>
                <a:pPr algn="ctr"/>
                <a:r>
                  <a:rPr lang="de-DE" sz="2400" dirty="0">
                    <a:solidFill>
                      <a:schemeClr val="bg1"/>
                    </a:solidFill>
                    <a:latin typeface="Nunito Sans" panose="00000500000000000000" pitchFamily="2" charset="0"/>
                  </a:rPr>
                  <a:t>Development Funds</a:t>
                </a:r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8F8EC819-6AFD-4A0E-9D87-B6D8C49D389C}"/>
                  </a:ext>
                </a:extLst>
              </p:cNvPr>
              <p:cNvSpPr/>
              <p:nvPr/>
            </p:nvSpPr>
            <p:spPr>
              <a:xfrm rot="16200000">
                <a:off x="5235101" y="4778805"/>
                <a:ext cx="3297841" cy="418739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95910" tIns="195910" rIns="195910" bIns="195910" rtlCol="0" anchor="ctr"/>
              <a:lstStyle/>
              <a:p>
                <a:pPr algn="ctr"/>
                <a:r>
                  <a:rPr lang="de-DE" sz="2400" dirty="0">
                    <a:solidFill>
                      <a:schemeClr val="bg1"/>
                    </a:solidFill>
                    <a:latin typeface="Nunito Sans" panose="00000500000000000000" pitchFamily="2" charset="0"/>
                  </a:rPr>
                  <a:t>Community</a:t>
                </a:r>
              </a:p>
            </p:txBody>
          </p:sp>
        </p:grp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49B20CB1-5C06-4C58-A6DC-069B4FA91D81}"/>
                </a:ext>
              </a:extLst>
            </p:cNvPr>
            <p:cNvSpPr/>
            <p:nvPr/>
          </p:nvSpPr>
          <p:spPr>
            <a:xfrm>
              <a:off x="16046071" y="4633326"/>
              <a:ext cx="4572439" cy="74198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95910" tIns="195910" rIns="195910" bIns="195910" rtlCol="0" anchor="ctr"/>
            <a:lstStyle/>
            <a:p>
              <a:pPr algn="ctr"/>
              <a:r>
                <a:rPr lang="de-DE" sz="2800" dirty="0">
                  <a:solidFill>
                    <a:schemeClr val="bg1"/>
                  </a:solidFill>
                  <a:latin typeface="Nunito Sans" panose="00000500000000000000" pitchFamily="2" charset="0"/>
                </a:rPr>
                <a:t>Acceptance</a:t>
              </a:r>
            </a:p>
          </p:txBody>
        </p:sp>
        <p:grpSp>
          <p:nvGrpSpPr>
            <p:cNvPr id="36" name="Group 10">
              <a:extLst>
                <a:ext uri="{FF2B5EF4-FFF2-40B4-BE49-F238E27FC236}">
                  <a16:creationId xmlns:a16="http://schemas.microsoft.com/office/drawing/2014/main" id="{176F399D-8DA5-4EAF-819B-6D2573153B50}"/>
                </a:ext>
              </a:extLst>
            </p:cNvPr>
            <p:cNvGrpSpPr/>
            <p:nvPr/>
          </p:nvGrpSpPr>
          <p:grpSpPr>
            <a:xfrm>
              <a:off x="16462025" y="5584634"/>
              <a:ext cx="3751922" cy="5982227"/>
              <a:chOff x="7700650" y="3340782"/>
              <a:chExt cx="2068334" cy="3297841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CA288232-9380-4AA6-8D86-BF4B94997219}"/>
                  </a:ext>
                </a:extLst>
              </p:cNvPr>
              <p:cNvSpPr/>
              <p:nvPr/>
            </p:nvSpPr>
            <p:spPr>
              <a:xfrm rot="16200000">
                <a:off x="6810964" y="4780333"/>
                <a:ext cx="3297841" cy="418739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95910" tIns="195910" rIns="195910" bIns="195910" rtlCol="0" anchor="ctr"/>
              <a:lstStyle/>
              <a:p>
                <a:pPr algn="ctr"/>
                <a:r>
                  <a:rPr lang="de-DE" sz="2400" dirty="0">
                    <a:solidFill>
                      <a:schemeClr val="bg1"/>
                    </a:solidFill>
                    <a:latin typeface="Nunito Sans" panose="00000500000000000000" pitchFamily="2" charset="0"/>
                  </a:rPr>
                  <a:t>Value (Use Cases, Usability &amp; Impacts)</a:t>
                </a:r>
              </a:p>
            </p:txBody>
          </p:sp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9D101672-03F0-4AD1-AEC9-7A02098837BA}"/>
                  </a:ext>
                </a:extLst>
              </p:cNvPr>
              <p:cNvSpPr/>
              <p:nvPr/>
            </p:nvSpPr>
            <p:spPr>
              <a:xfrm rot="16200000">
                <a:off x="7360829" y="4780333"/>
                <a:ext cx="3297841" cy="418739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95910" tIns="195910" rIns="195910" bIns="195910" rtlCol="0" anchor="ctr"/>
              <a:lstStyle/>
              <a:p>
                <a:pPr algn="ctr"/>
                <a:r>
                  <a:rPr lang="de-DE" sz="2400" dirty="0" err="1">
                    <a:solidFill>
                      <a:schemeClr val="bg1"/>
                    </a:solidFill>
                    <a:latin typeface="Nunito Sans" panose="00000500000000000000" pitchFamily="2" charset="0"/>
                  </a:rPr>
                  <a:t>Regulatory</a:t>
                </a:r>
                <a:endParaRPr lang="de-DE" sz="2400" dirty="0">
                  <a:solidFill>
                    <a:schemeClr val="bg1"/>
                  </a:solidFill>
                  <a:latin typeface="Nunito Sans" panose="00000500000000000000" pitchFamily="2" charset="0"/>
                </a:endParaRPr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3643199D-1C0E-4BB2-8A64-88ACC48FCE65}"/>
                  </a:ext>
                </a:extLst>
              </p:cNvPr>
              <p:cNvSpPr/>
              <p:nvPr/>
            </p:nvSpPr>
            <p:spPr>
              <a:xfrm rot="16200000">
                <a:off x="7910694" y="4780333"/>
                <a:ext cx="3297841" cy="418739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95910" tIns="195910" rIns="195910" bIns="195910" rtlCol="0" anchor="ctr"/>
              <a:lstStyle/>
              <a:p>
                <a:pPr algn="ctr"/>
                <a:r>
                  <a:rPr lang="de-DE" sz="2400" dirty="0">
                    <a:solidFill>
                      <a:schemeClr val="bg1"/>
                    </a:solidFill>
                    <a:latin typeface="Nunito Sans" panose="00000500000000000000" pitchFamily="2" charset="0"/>
                  </a:rPr>
                  <a:t>Security</a:t>
                </a:r>
              </a:p>
            </p:txBody>
          </p:sp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97BB68FE-69C9-4562-A507-CC41B6E95B24}"/>
                  </a:ext>
                </a:extLst>
              </p:cNvPr>
              <p:cNvSpPr/>
              <p:nvPr/>
            </p:nvSpPr>
            <p:spPr>
              <a:xfrm rot="16200000">
                <a:off x="6261099" y="4780333"/>
                <a:ext cx="3297841" cy="418739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95910" tIns="195910" rIns="195910" bIns="195910" rtlCol="0" anchor="ctr"/>
              <a:lstStyle/>
              <a:p>
                <a:pPr algn="ctr"/>
                <a:r>
                  <a:rPr lang="de-DE" sz="2000" dirty="0" err="1">
                    <a:solidFill>
                      <a:schemeClr val="bg1"/>
                    </a:solidFill>
                    <a:latin typeface="Nunito Sans" panose="00000500000000000000" pitchFamily="2" charset="0"/>
                  </a:rPr>
                  <a:t>Consumers</a:t>
                </a:r>
                <a:r>
                  <a:rPr lang="de-DE" sz="2000" dirty="0">
                    <a:solidFill>
                      <a:schemeClr val="bg1"/>
                    </a:solidFill>
                    <a:latin typeface="Nunito Sans" panose="00000500000000000000" pitchFamily="2" charset="0"/>
                  </a:rPr>
                  <a:t> </a:t>
                </a:r>
                <a:br>
                  <a:rPr lang="de-DE" sz="2000" dirty="0">
                    <a:solidFill>
                      <a:schemeClr val="bg1"/>
                    </a:solidFill>
                    <a:latin typeface="Nunito Sans" panose="00000500000000000000" pitchFamily="2" charset="0"/>
                  </a:rPr>
                </a:br>
                <a:r>
                  <a:rPr lang="de-DE" sz="2000" dirty="0">
                    <a:solidFill>
                      <a:schemeClr val="bg1"/>
                    </a:solidFill>
                    <a:latin typeface="Nunito Sans" panose="00000500000000000000" pitchFamily="2" charset="0"/>
                  </a:rPr>
                  <a:t>(</a:t>
                </a:r>
                <a:r>
                  <a:rPr lang="de-DE" sz="2000" dirty="0" err="1">
                    <a:solidFill>
                      <a:schemeClr val="bg1"/>
                    </a:solidFill>
                    <a:latin typeface="Nunito Sans" panose="00000500000000000000" pitchFamily="2" charset="0"/>
                  </a:rPr>
                  <a:t>Companys</a:t>
                </a:r>
                <a:r>
                  <a:rPr lang="de-DE" sz="2000" dirty="0">
                    <a:solidFill>
                      <a:schemeClr val="bg1"/>
                    </a:solidFill>
                    <a:latin typeface="Nunito Sans" panose="00000500000000000000" pitchFamily="2" charset="0"/>
                  </a:rPr>
                  <a:t>/</a:t>
                </a:r>
                <a:r>
                  <a:rPr lang="de-DE" sz="2000" dirty="0" err="1">
                    <a:solidFill>
                      <a:schemeClr val="bg1"/>
                    </a:solidFill>
                    <a:latin typeface="Nunito Sans" panose="00000500000000000000" pitchFamily="2" charset="0"/>
                  </a:rPr>
                  <a:t>Officials</a:t>
                </a:r>
                <a:r>
                  <a:rPr lang="de-DE" sz="2000" dirty="0">
                    <a:solidFill>
                      <a:schemeClr val="bg1"/>
                    </a:solidFill>
                    <a:latin typeface="Nunito Sans" panose="00000500000000000000" pitchFamily="2" charset="0"/>
                  </a:rPr>
                  <a:t>/Private </a:t>
                </a:r>
                <a:r>
                  <a:rPr lang="de-DE" sz="2000" dirty="0" err="1">
                    <a:solidFill>
                      <a:schemeClr val="bg1"/>
                    </a:solidFill>
                    <a:latin typeface="Nunito Sans" panose="00000500000000000000" pitchFamily="2" charset="0"/>
                  </a:rPr>
                  <a:t>Consumers</a:t>
                </a:r>
                <a:r>
                  <a:rPr lang="de-DE" sz="2000" dirty="0">
                    <a:solidFill>
                      <a:schemeClr val="bg1"/>
                    </a:solidFill>
                    <a:latin typeface="Nunito Sans" panose="00000500000000000000" pitchFamily="2" charset="0"/>
                  </a:rPr>
                  <a:t>)</a:t>
                </a:r>
              </a:p>
            </p:txBody>
          </p:sp>
        </p:grpSp>
        <p:sp>
          <p:nvSpPr>
            <p:cNvPr id="41" name="Isosceles Triangle 2">
              <a:extLst>
                <a:ext uri="{FF2B5EF4-FFF2-40B4-BE49-F238E27FC236}">
                  <a16:creationId xmlns:a16="http://schemas.microsoft.com/office/drawing/2014/main" id="{E299AAD2-FD5C-4A83-AEB8-9A7729A7A554}"/>
                </a:ext>
              </a:extLst>
            </p:cNvPr>
            <p:cNvSpPr/>
            <p:nvPr/>
          </p:nvSpPr>
          <p:spPr>
            <a:xfrm rot="5400000">
              <a:off x="10049428" y="6886125"/>
              <a:ext cx="2539893" cy="354215"/>
            </a:xfrm>
            <a:prstGeom prst="triangle">
              <a:avLst/>
            </a:prstGeom>
            <a:solidFill>
              <a:srgbClr val="33526F"/>
            </a:solidFill>
            <a:ln w="12700">
              <a:solidFill>
                <a:srgbClr val="3352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95910" tIns="195910" rIns="195910" bIns="195910" rtlCol="0" anchor="ctr"/>
            <a:lstStyle/>
            <a:p>
              <a:pPr algn="ctr"/>
              <a:endParaRPr lang="en-GB" sz="2000" dirty="0">
                <a:solidFill>
                  <a:schemeClr val="tx1"/>
                </a:solidFill>
                <a:latin typeface="Nunito Sans" panose="00000500000000000000" pitchFamily="2" charset="0"/>
              </a:endParaRPr>
            </a:p>
          </p:txBody>
        </p:sp>
        <p:sp>
          <p:nvSpPr>
            <p:cNvPr id="42" name="Isosceles Triangle 36">
              <a:extLst>
                <a:ext uri="{FF2B5EF4-FFF2-40B4-BE49-F238E27FC236}">
                  <a16:creationId xmlns:a16="http://schemas.microsoft.com/office/drawing/2014/main" id="{9C90456E-321D-4112-9AE2-65902E181258}"/>
                </a:ext>
              </a:extLst>
            </p:cNvPr>
            <p:cNvSpPr/>
            <p:nvPr/>
          </p:nvSpPr>
          <p:spPr>
            <a:xfrm rot="16200000">
              <a:off x="10038794" y="9644199"/>
              <a:ext cx="2539893" cy="311477"/>
            </a:xfrm>
            <a:prstGeom prst="triangle">
              <a:avLst/>
            </a:prstGeom>
            <a:solidFill>
              <a:srgbClr val="33526F"/>
            </a:solidFill>
            <a:ln w="12700">
              <a:solidFill>
                <a:srgbClr val="3352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95910" tIns="195910" rIns="195910" bIns="195910" rtlCol="0" anchor="ctr"/>
            <a:lstStyle/>
            <a:p>
              <a:pPr algn="ctr"/>
              <a:endParaRPr lang="en-GB" sz="2000" dirty="0">
                <a:solidFill>
                  <a:schemeClr val="tx1"/>
                </a:solidFill>
                <a:latin typeface="Nunito Sans" panose="00000500000000000000" pitchFamily="2" charset="0"/>
              </a:endParaRPr>
            </a:p>
          </p:txBody>
        </p:sp>
        <p:sp>
          <p:nvSpPr>
            <p:cNvPr id="43" name="Isosceles Triangle 37">
              <a:extLst>
                <a:ext uri="{FF2B5EF4-FFF2-40B4-BE49-F238E27FC236}">
                  <a16:creationId xmlns:a16="http://schemas.microsoft.com/office/drawing/2014/main" id="{0602D57A-D881-42FE-B476-652DAD45B1E3}"/>
                </a:ext>
              </a:extLst>
            </p:cNvPr>
            <p:cNvSpPr/>
            <p:nvPr/>
          </p:nvSpPr>
          <p:spPr>
            <a:xfrm rot="5400000">
              <a:off x="14641300" y="6757443"/>
              <a:ext cx="2539893" cy="354215"/>
            </a:xfrm>
            <a:prstGeom prst="triangle">
              <a:avLst/>
            </a:prstGeom>
            <a:solidFill>
              <a:srgbClr val="33526F"/>
            </a:solidFill>
            <a:ln w="12700">
              <a:solidFill>
                <a:srgbClr val="3352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95910" tIns="195910" rIns="195910" bIns="195910" rtlCol="0" anchor="ctr"/>
            <a:lstStyle/>
            <a:p>
              <a:pPr algn="ctr"/>
              <a:endParaRPr lang="en-GB" sz="2000" dirty="0">
                <a:solidFill>
                  <a:schemeClr val="tx1"/>
                </a:solidFill>
                <a:latin typeface="Nunito Sans" panose="00000500000000000000" pitchFamily="2" charset="0"/>
              </a:endParaRPr>
            </a:p>
          </p:txBody>
        </p:sp>
        <p:sp>
          <p:nvSpPr>
            <p:cNvPr id="44" name="Isosceles Triangle 38">
              <a:extLst>
                <a:ext uri="{FF2B5EF4-FFF2-40B4-BE49-F238E27FC236}">
                  <a16:creationId xmlns:a16="http://schemas.microsoft.com/office/drawing/2014/main" id="{EB42606B-1859-42A3-BF9E-7157AA14FC20}"/>
                </a:ext>
              </a:extLst>
            </p:cNvPr>
            <p:cNvSpPr/>
            <p:nvPr/>
          </p:nvSpPr>
          <p:spPr>
            <a:xfrm rot="16200000">
              <a:off x="14630667" y="9515517"/>
              <a:ext cx="2539893" cy="311477"/>
            </a:xfrm>
            <a:prstGeom prst="triangle">
              <a:avLst/>
            </a:prstGeom>
            <a:solidFill>
              <a:srgbClr val="33526F"/>
            </a:solidFill>
            <a:ln w="12700">
              <a:solidFill>
                <a:srgbClr val="3352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95910" tIns="195910" rIns="195910" bIns="195910" rtlCol="0" anchor="ctr"/>
            <a:lstStyle/>
            <a:p>
              <a:pPr algn="ctr"/>
              <a:endParaRPr lang="en-GB" sz="2000" dirty="0">
                <a:solidFill>
                  <a:schemeClr val="tx1"/>
                </a:solidFill>
                <a:latin typeface="Nunito Sans" panose="00000500000000000000" pitchFamily="2" charset="0"/>
              </a:endParaRPr>
            </a:p>
          </p:txBody>
        </p:sp>
        <p:sp>
          <p:nvSpPr>
            <p:cNvPr id="45" name="Rechteck 5">
              <a:extLst>
                <a:ext uri="{FF2B5EF4-FFF2-40B4-BE49-F238E27FC236}">
                  <a16:creationId xmlns:a16="http://schemas.microsoft.com/office/drawing/2014/main" id="{A23B34C9-3CB3-4FD4-A288-6BD10D8BD729}"/>
                </a:ext>
              </a:extLst>
            </p:cNvPr>
            <p:cNvSpPr/>
            <p:nvPr/>
          </p:nvSpPr>
          <p:spPr>
            <a:xfrm>
              <a:off x="3813968" y="3099189"/>
              <a:ext cx="16804542" cy="1324815"/>
            </a:xfrm>
            <a:prstGeom prst="triangle">
              <a:avLst/>
            </a:prstGeom>
            <a:solidFill>
              <a:srgbClr val="26274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95910" tIns="195910" rIns="195910" bIns="195910" rtlCol="0" anchor="b" anchorCtr="1"/>
            <a:lstStyle/>
            <a:p>
              <a:pPr algn="ctr"/>
              <a:endParaRPr lang="de-DE" sz="2800" dirty="0">
                <a:solidFill>
                  <a:schemeClr val="bg1"/>
                </a:solidFill>
                <a:latin typeface="Nunito Sans" panose="00000500000000000000" pitchFamily="2" charset="0"/>
              </a:endParaRPr>
            </a:p>
          </p:txBody>
        </p:sp>
      </p:grpSp>
      <p:sp>
        <p:nvSpPr>
          <p:cNvPr id="6" name="Rechteck 5">
            <a:extLst>
              <a:ext uri="{FF2B5EF4-FFF2-40B4-BE49-F238E27FC236}">
                <a16:creationId xmlns:a16="http://schemas.microsoft.com/office/drawing/2014/main" id="{A377A048-AB93-4ACB-8795-8DCDCAF5CC1C}"/>
              </a:ext>
            </a:extLst>
          </p:cNvPr>
          <p:cNvSpPr/>
          <p:nvPr/>
        </p:nvSpPr>
        <p:spPr>
          <a:xfrm>
            <a:off x="10749889" y="3201275"/>
            <a:ext cx="28841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3600" b="1" dirty="0">
                <a:solidFill>
                  <a:schemeClr val="bg1"/>
                </a:solidFill>
                <a:latin typeface="Nunito Sans" panose="00000500000000000000" pitchFamily="2" charset="0"/>
              </a:rPr>
              <a:t>Environment</a:t>
            </a:r>
          </a:p>
        </p:txBody>
      </p:sp>
      <p:sp>
        <p:nvSpPr>
          <p:cNvPr id="49" name="Fußzeilenplatzhalter 4">
            <a:extLst>
              <a:ext uri="{FF2B5EF4-FFF2-40B4-BE49-F238E27FC236}">
                <a16:creationId xmlns:a16="http://schemas.microsoft.com/office/drawing/2014/main" id="{B6A42A7C-4310-4160-9631-9B3F8F56AB8F}"/>
              </a:ext>
            </a:extLst>
          </p:cNvPr>
          <p:cNvSpPr txBox="1">
            <a:spLocks/>
          </p:cNvSpPr>
          <p:nvPr/>
        </p:nvSpPr>
        <p:spPr>
          <a:xfrm>
            <a:off x="22213187" y="11359140"/>
            <a:ext cx="2523485" cy="77714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Nunito Sans" panose="00000500000000000000" pitchFamily="2" charset="0"/>
              </a:rPr>
              <a:t>* examples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00E7CF2-0FF9-499E-AE24-AA0DC6F6DC84}"/>
              </a:ext>
            </a:extLst>
          </p:cNvPr>
          <p:cNvSpPr/>
          <p:nvPr/>
        </p:nvSpPr>
        <p:spPr>
          <a:xfrm>
            <a:off x="1657573" y="11949350"/>
            <a:ext cx="20634182" cy="138499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GB" sz="2000" i="1" dirty="0">
                <a:solidFill>
                  <a:schemeClr val="tx2">
                    <a:lumMod val="25000"/>
                  </a:schemeClr>
                </a:solidFill>
                <a:latin typeface="Nunito Sans" panose="00000500000000000000" pitchFamily="2" charset="0"/>
              </a:rPr>
              <a:t>A DLT can only succeed if not only the technology is considered alone, but is created in interaction with an active ecosystem </a:t>
            </a:r>
            <a:br>
              <a:rPr lang="en-GB" sz="2000" i="1" dirty="0">
                <a:solidFill>
                  <a:schemeClr val="tx2">
                    <a:lumMod val="25000"/>
                  </a:schemeClr>
                </a:solidFill>
                <a:latin typeface="Nunito Sans" panose="00000500000000000000" pitchFamily="2" charset="0"/>
              </a:rPr>
            </a:br>
            <a:r>
              <a:rPr lang="en-GB" sz="2000" i="1" dirty="0">
                <a:solidFill>
                  <a:schemeClr val="tx2">
                    <a:lumMod val="25000"/>
                  </a:schemeClr>
                </a:solidFill>
                <a:latin typeface="Nunito Sans" panose="00000500000000000000" pitchFamily="2" charset="0"/>
              </a:rPr>
              <a:t>and taking into account the acceptance in society, politics and consumers!</a:t>
            </a:r>
            <a:endParaRPr lang="de-DE" sz="2000" i="1" dirty="0">
              <a:solidFill>
                <a:schemeClr val="tx2">
                  <a:lumMod val="25000"/>
                </a:schemeClr>
              </a:solidFill>
              <a:latin typeface="Nunito Sa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683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F2A92DB-3C63-4256-8775-618BB890A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>
                <a:solidFill>
                  <a:schemeClr val="bg1"/>
                </a:solidFill>
                <a:latin typeface="Nunito Sans" panose="00000500000000000000" pitchFamily="2" charset="0"/>
              </a:rPr>
              <a:t>More than 640 unique entities with a known interest in IOTA</a:t>
            </a:r>
            <a:endParaRPr lang="de-DE" sz="5400" dirty="0">
              <a:solidFill>
                <a:schemeClr val="bg1"/>
              </a:solidFill>
              <a:latin typeface="Nunito Sans" panose="00000500000000000000" pitchFamily="2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31572CE-25CA-4A56-BD5A-12DF5C8401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9100" y="3149600"/>
            <a:ext cx="14484193" cy="9296400"/>
          </a:xfrm>
        </p:spPr>
        <p:txBody>
          <a:bodyPr anchor="t"/>
          <a:lstStyle/>
          <a:p>
            <a:pPr indent="-457200">
              <a:buSzPct val="100000"/>
            </a:pPr>
            <a:r>
              <a:rPr lang="en-US" sz="3200" dirty="0">
                <a:solidFill>
                  <a:srgbClr val="085358"/>
                </a:solidFill>
                <a:latin typeface="Nunito Sans" panose="00000500000000000000" pitchFamily="2" charset="0"/>
              </a:rPr>
              <a:t>117</a:t>
            </a:r>
            <a:r>
              <a:rPr lang="en-US" sz="3200" dirty="0">
                <a:latin typeface="Nunito Sans" panose="00000500000000000000" pitchFamily="2" charset="0"/>
              </a:rPr>
              <a:t> official partnerships/collaborators</a:t>
            </a:r>
          </a:p>
          <a:p>
            <a:pPr indent="-457200">
              <a:buSzPct val="100000"/>
            </a:pPr>
            <a:r>
              <a:rPr lang="en-US" sz="3200" dirty="0">
                <a:solidFill>
                  <a:srgbClr val="085358"/>
                </a:solidFill>
                <a:latin typeface="Nunito Sans" panose="00000500000000000000" pitchFamily="2" charset="0"/>
              </a:rPr>
              <a:t>171</a:t>
            </a:r>
            <a:r>
              <a:rPr lang="en-US" sz="3200" dirty="0">
                <a:latin typeface="Nunito Sans" panose="00000500000000000000" pitchFamily="2" charset="0"/>
              </a:rPr>
              <a:t> entities engaged in joint projects with the IOTA Foundation</a:t>
            </a:r>
          </a:p>
          <a:p>
            <a:pPr indent="-457200">
              <a:buSzPct val="100000"/>
            </a:pPr>
            <a:r>
              <a:rPr lang="en-US" sz="3200" dirty="0">
                <a:solidFill>
                  <a:srgbClr val="085358"/>
                </a:solidFill>
                <a:latin typeface="Nunito Sans" panose="00000500000000000000" pitchFamily="2" charset="0"/>
              </a:rPr>
              <a:t>81</a:t>
            </a:r>
            <a:r>
              <a:rPr lang="en-US" sz="3200" dirty="0">
                <a:latin typeface="Nunito Sans" panose="00000500000000000000" pitchFamily="2" charset="0"/>
              </a:rPr>
              <a:t> known IOTA Data Marketplace participants</a:t>
            </a:r>
          </a:p>
          <a:p>
            <a:pPr indent="-457200">
              <a:buSzPct val="100000"/>
            </a:pPr>
            <a:r>
              <a:rPr lang="en-US" sz="3200" dirty="0">
                <a:solidFill>
                  <a:srgbClr val="085358"/>
                </a:solidFill>
                <a:latin typeface="Nunito Sans" panose="00000500000000000000" pitchFamily="2" charset="0"/>
              </a:rPr>
              <a:t>92</a:t>
            </a:r>
            <a:r>
              <a:rPr lang="en-US" sz="3200" dirty="0">
                <a:latin typeface="Nunito Sans" panose="00000500000000000000" pitchFamily="2" charset="0"/>
              </a:rPr>
              <a:t> entities that developed one or more IOTA-based proof-of-concepts </a:t>
            </a:r>
          </a:p>
          <a:p>
            <a:pPr indent="-457200">
              <a:buSzPct val="100000"/>
            </a:pPr>
            <a:r>
              <a:rPr lang="en-US" sz="3200" dirty="0">
                <a:solidFill>
                  <a:srgbClr val="085358"/>
                </a:solidFill>
                <a:latin typeface="Nunito Sans" panose="00000500000000000000" pitchFamily="2" charset="0"/>
              </a:rPr>
              <a:t>324</a:t>
            </a:r>
            <a:r>
              <a:rPr lang="en-US" sz="3200" dirty="0">
                <a:latin typeface="Nunito Sans" panose="00000500000000000000" pitchFamily="2" charset="0"/>
              </a:rPr>
              <a:t> academic references from 196 academic institutions</a:t>
            </a:r>
            <a:endParaRPr lang="de-DE" sz="3200" dirty="0">
              <a:latin typeface="Nunito Sans" panose="00000500000000000000" pitchFamily="2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0FFF10C-4AA3-4057-AC74-4FD517587EC5}"/>
              </a:ext>
            </a:extLst>
          </p:cNvPr>
          <p:cNvSpPr/>
          <p:nvPr/>
        </p:nvSpPr>
        <p:spPr>
          <a:xfrm>
            <a:off x="19849083" y="11966864"/>
            <a:ext cx="3594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>
                <a:latin typeface="Nunito Sans" panose="00000500000000000000" pitchFamily="2" charset="0"/>
                <a:hlinkClick r:id="rId2"/>
              </a:rPr>
              <a:t>http://iotaarchive.com/listing.html</a:t>
            </a:r>
            <a:endParaRPr lang="de-DE" sz="1800" dirty="0">
              <a:latin typeface="Nunito Sans" panose="00000500000000000000" pitchFamily="2" charset="0"/>
            </a:endParaRPr>
          </a:p>
        </p:txBody>
      </p:sp>
      <p:pic>
        <p:nvPicPr>
          <p:cNvPr id="2050" name="Picture 2" descr="Image result for Audi AG">
            <a:extLst>
              <a:ext uri="{FF2B5EF4-FFF2-40B4-BE49-F238E27FC236}">
                <a16:creationId xmlns:a16="http://schemas.microsoft.com/office/drawing/2014/main" id="{374E14F3-8474-4495-93FD-FC66FA78F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050576" y="4662297"/>
            <a:ext cx="2675572" cy="267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bosch">
            <a:extLst>
              <a:ext uri="{FF2B5EF4-FFF2-40B4-BE49-F238E27FC236}">
                <a16:creationId xmlns:a16="http://schemas.microsoft.com/office/drawing/2014/main" id="{D0491E2E-F740-45CC-9C2B-F5DC030D8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66297" y="3215975"/>
            <a:ext cx="3980688" cy="168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dell">
            <a:extLst>
              <a:ext uri="{FF2B5EF4-FFF2-40B4-BE49-F238E27FC236}">
                <a16:creationId xmlns:a16="http://schemas.microsoft.com/office/drawing/2014/main" id="{AD258DBE-023C-428E-8CCD-BD962496C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89196" y="6904737"/>
            <a:ext cx="2030515" cy="203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fujitsu">
            <a:extLst>
              <a:ext uri="{FF2B5EF4-FFF2-40B4-BE49-F238E27FC236}">
                <a16:creationId xmlns:a16="http://schemas.microsoft.com/office/drawing/2014/main" id="{3B25604D-192F-4454-9679-435B66679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79731" y="3264797"/>
            <a:ext cx="2435199" cy="151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 descr="Ein Bild, das Gebäude enthält.&#10;&#10;Automatisch generierte Beschreibung">
            <a:extLst>
              <a:ext uri="{FF2B5EF4-FFF2-40B4-BE49-F238E27FC236}">
                <a16:creationId xmlns:a16="http://schemas.microsoft.com/office/drawing/2014/main" id="{AD401B07-7E8C-484E-9D53-D8147C22BDC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96990" y="9109785"/>
            <a:ext cx="2595565" cy="1038226"/>
          </a:xfrm>
          <a:prstGeom prst="rect">
            <a:avLst/>
          </a:prstGeom>
        </p:spPr>
      </p:pic>
      <p:pic>
        <p:nvPicPr>
          <p:cNvPr id="13" name="Grafik 12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0E359D9E-4516-48DD-A63F-254B633287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00377" y="5256646"/>
            <a:ext cx="4181475" cy="103822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D297C74-CAD2-4070-A451-BABB537463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141242" y="9985375"/>
            <a:ext cx="1352550" cy="116205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B9901C1-B573-4DC3-8360-A4F32B9824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963413" y="9718457"/>
            <a:ext cx="4448175" cy="1133475"/>
          </a:xfrm>
          <a:prstGeom prst="rect">
            <a:avLst/>
          </a:prstGeom>
        </p:spPr>
      </p:pic>
      <p:pic>
        <p:nvPicPr>
          <p:cNvPr id="2060" name="Picture 12" descr="Image result for vw">
            <a:extLst>
              <a:ext uri="{FF2B5EF4-FFF2-40B4-BE49-F238E27FC236}">
                <a16:creationId xmlns:a16="http://schemas.microsoft.com/office/drawing/2014/main" id="{C753FEEB-FF00-4E80-90DA-5ABCE7E83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605739" y="3392035"/>
            <a:ext cx="1565246" cy="156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fik 18" descr="Ein Bild, das Zeichnung, Rad enthält.&#10;&#10;Automatisch generierte Beschreibung">
            <a:extLst>
              <a:ext uri="{FF2B5EF4-FFF2-40B4-BE49-F238E27FC236}">
                <a16:creationId xmlns:a16="http://schemas.microsoft.com/office/drawing/2014/main" id="{1ADFA15D-D8D1-4A27-AB9B-975456F699E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288435" y="7337869"/>
            <a:ext cx="1377018" cy="1342593"/>
          </a:xfrm>
          <a:prstGeom prst="rect">
            <a:avLst/>
          </a:prstGeom>
        </p:spPr>
      </p:pic>
      <p:pic>
        <p:nvPicPr>
          <p:cNvPr id="2062" name="Picture 14" descr="Bildergebnis für engie">
            <a:extLst>
              <a:ext uri="{FF2B5EF4-FFF2-40B4-BE49-F238E27FC236}">
                <a16:creationId xmlns:a16="http://schemas.microsoft.com/office/drawing/2014/main" id="{73493901-800D-4518-9F5B-057A10C48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77047" y="10546516"/>
            <a:ext cx="3183168" cy="141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result for sap">
            <a:extLst>
              <a:ext uri="{FF2B5EF4-FFF2-40B4-BE49-F238E27FC236}">
                <a16:creationId xmlns:a16="http://schemas.microsoft.com/office/drawing/2014/main" id="{695E48EF-C840-4DE1-BDB4-6EC4722EA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96024" y="7352444"/>
            <a:ext cx="230881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510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title"/>
          </p:nvPr>
        </p:nvSpPr>
        <p:spPr>
          <a:xfrm>
            <a:off x="3896442" y="4533900"/>
            <a:ext cx="165912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Font typeface="Helvetica Neue Light"/>
              <a:buNone/>
            </a:pPr>
            <a:r>
              <a:rPr lang="de-DE" dirty="0" err="1">
                <a:latin typeface="Nunito Sans" panose="00000500000000000000" pitchFamily="2" charset="0"/>
              </a:rPr>
              <a:t>Enabling</a:t>
            </a:r>
            <a:r>
              <a:rPr lang="de-DE" dirty="0">
                <a:latin typeface="Nunito Sans" panose="00000500000000000000" pitchFamily="2" charset="0"/>
              </a:rPr>
              <a:t> Industrie 4.0 &amp; </a:t>
            </a:r>
            <a:r>
              <a:rPr lang="de-DE" dirty="0" err="1">
                <a:latin typeface="Nunito Sans" panose="00000500000000000000" pitchFamily="2" charset="0"/>
              </a:rPr>
              <a:t>Machine</a:t>
            </a:r>
            <a:r>
              <a:rPr lang="de-DE" dirty="0">
                <a:latin typeface="Nunito Sans" panose="00000500000000000000" pitchFamily="2" charset="0"/>
              </a:rPr>
              <a:t> Economy</a:t>
            </a:r>
            <a:endParaRPr dirty="0">
              <a:latin typeface="Nunito Sa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0712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White">
    <a:dk1>
      <a:srgbClr val="000000"/>
    </a:dk1>
    <a:lt1>
      <a:srgbClr val="FFFFFF"/>
    </a:lt1>
    <a:dk2>
      <a:srgbClr val="5E5E5E"/>
    </a:dk2>
    <a:lt2>
      <a:srgbClr val="D5D5D5"/>
    </a:lt2>
    <a:accent1>
      <a:srgbClr val="00A2FF"/>
    </a:accent1>
    <a:accent2>
      <a:srgbClr val="16E7CF"/>
    </a:accent2>
    <a:accent3>
      <a:srgbClr val="61D836"/>
    </a:accent3>
    <a:accent4>
      <a:srgbClr val="FAE232"/>
    </a:accent4>
    <a:accent5>
      <a:srgbClr val="FF644E"/>
    </a:accent5>
    <a:accent6>
      <a:srgbClr val="EF5FA7"/>
    </a:accent6>
    <a:hlink>
      <a:srgbClr val="0000FF"/>
    </a:hlink>
    <a:folHlink>
      <a:srgbClr val="FF00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1005</Words>
  <Application>Microsoft Office PowerPoint</Application>
  <PresentationFormat>Benutzerdefiniert</PresentationFormat>
  <Paragraphs>295</Paragraphs>
  <Slides>27</Slides>
  <Notes>16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5" baseType="lpstr">
      <vt:lpstr>Nunito Sans</vt:lpstr>
      <vt:lpstr>Century Gothic</vt:lpstr>
      <vt:lpstr>Nunito Sans Light</vt:lpstr>
      <vt:lpstr>Arial</vt:lpstr>
      <vt:lpstr>Helvetica Neue Light</vt:lpstr>
      <vt:lpstr>Helvetica Neue</vt:lpstr>
      <vt:lpstr>White</vt:lpstr>
      <vt:lpstr>think-cell Folie</vt:lpstr>
      <vt:lpstr>PowerPoint-Präsentation</vt:lpstr>
      <vt:lpstr>Review</vt:lpstr>
      <vt:lpstr>IOTA Ecosystem - Backbone for IOT</vt:lpstr>
      <vt:lpstr>Future Proof Data Architecture</vt:lpstr>
      <vt:lpstr>Global standard for IOT-Applications</vt:lpstr>
      <vt:lpstr>Open Ecosystems vs. Private Solutions</vt:lpstr>
      <vt:lpstr>More than just a protocol</vt:lpstr>
      <vt:lpstr>More than 640 unique entities with a known interest in IOTA</vt:lpstr>
      <vt:lpstr>Enabling Industrie 4.0 &amp; Machine Economy</vt:lpstr>
      <vt:lpstr>DLT enables „Next Generation of the IoT“</vt:lpstr>
      <vt:lpstr>Project Alvarium</vt:lpstr>
      <vt:lpstr>Project Alvarium</vt:lpstr>
      <vt:lpstr>Project Alvarium</vt:lpstr>
      <vt:lpstr>PowerPoint-Präsentation</vt:lpstr>
      <vt:lpstr>IOTA Industry Marketplace</vt:lpstr>
      <vt:lpstr>IOTA Industry Marketplace</vt:lpstr>
      <vt:lpstr>IOTA Industry Marketplace</vt:lpstr>
      <vt:lpstr>PowerPoint-Präsentation</vt:lpstr>
      <vt:lpstr>Masked Authenticated Messaging (MAM)</vt:lpstr>
      <vt:lpstr>Masked Authenticated Messaging (MAM)</vt:lpstr>
      <vt:lpstr>PowerPoint-Präsentation</vt:lpstr>
      <vt:lpstr>Hyperledger connector</vt:lpstr>
      <vt:lpstr>Project Overview</vt:lpstr>
      <vt:lpstr>Next generation Industry 4.0</vt:lpstr>
      <vt:lpstr>Machine economy</vt:lpstr>
      <vt:lpstr>If machines have an own economy …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Christian Färber</dc:creator>
  <cp:lastModifiedBy>Färber, Christian</cp:lastModifiedBy>
  <cp:revision>8</cp:revision>
  <dcterms:modified xsi:type="dcterms:W3CDTF">2020-01-19T22:29:57Z</dcterms:modified>
</cp:coreProperties>
</file>